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6"/>
  </p:notesMasterIdLst>
  <p:sldIdLst>
    <p:sldId id="667" r:id="rId2"/>
    <p:sldId id="577" r:id="rId3"/>
    <p:sldId id="679" r:id="rId4"/>
    <p:sldId id="680" r:id="rId5"/>
    <p:sldId id="668" r:id="rId6"/>
    <p:sldId id="669" r:id="rId7"/>
    <p:sldId id="670" r:id="rId8"/>
    <p:sldId id="671" r:id="rId9"/>
    <p:sldId id="681" r:id="rId10"/>
    <p:sldId id="682" r:id="rId11"/>
    <p:sldId id="683" r:id="rId12"/>
    <p:sldId id="684" r:id="rId13"/>
    <p:sldId id="685" r:id="rId14"/>
    <p:sldId id="686" r:id="rId15"/>
  </p:sldIdLst>
  <p:sldSz cx="9144000" cy="6858000" type="screen4x3"/>
  <p:notesSz cx="6935788" cy="9220200"/>
  <p:defaultTextStyle>
    <a:defPPr>
      <a:defRPr lang="en-US"/>
    </a:defPPr>
    <a:lvl1pPr algn="l" rtl="0" fontAlgn="base">
      <a:spcBef>
        <a:spcPct val="0"/>
      </a:spcBef>
      <a:spcAft>
        <a:spcPct val="0"/>
      </a:spcAft>
      <a:defRPr b="1" i="1" kern="1200">
        <a:solidFill>
          <a:schemeClr val="tx1"/>
        </a:solidFill>
        <a:latin typeface="Arial" charset="0"/>
        <a:ea typeface="+mn-ea"/>
        <a:cs typeface="Times New Roman" pitchFamily="18" charset="0"/>
      </a:defRPr>
    </a:lvl1pPr>
    <a:lvl2pPr marL="457200" algn="l" rtl="0" fontAlgn="base">
      <a:spcBef>
        <a:spcPct val="0"/>
      </a:spcBef>
      <a:spcAft>
        <a:spcPct val="0"/>
      </a:spcAft>
      <a:defRPr b="1" i="1" kern="1200">
        <a:solidFill>
          <a:schemeClr val="tx1"/>
        </a:solidFill>
        <a:latin typeface="Arial" charset="0"/>
        <a:ea typeface="+mn-ea"/>
        <a:cs typeface="Times New Roman" pitchFamily="18" charset="0"/>
      </a:defRPr>
    </a:lvl2pPr>
    <a:lvl3pPr marL="914400" algn="l" rtl="0" fontAlgn="base">
      <a:spcBef>
        <a:spcPct val="0"/>
      </a:spcBef>
      <a:spcAft>
        <a:spcPct val="0"/>
      </a:spcAft>
      <a:defRPr b="1" i="1" kern="1200">
        <a:solidFill>
          <a:schemeClr val="tx1"/>
        </a:solidFill>
        <a:latin typeface="Arial" charset="0"/>
        <a:ea typeface="+mn-ea"/>
        <a:cs typeface="Times New Roman" pitchFamily="18" charset="0"/>
      </a:defRPr>
    </a:lvl3pPr>
    <a:lvl4pPr marL="1371600" algn="l" rtl="0" fontAlgn="base">
      <a:spcBef>
        <a:spcPct val="0"/>
      </a:spcBef>
      <a:spcAft>
        <a:spcPct val="0"/>
      </a:spcAft>
      <a:defRPr b="1" i="1" kern="1200">
        <a:solidFill>
          <a:schemeClr val="tx1"/>
        </a:solidFill>
        <a:latin typeface="Arial" charset="0"/>
        <a:ea typeface="+mn-ea"/>
        <a:cs typeface="Times New Roman" pitchFamily="18" charset="0"/>
      </a:defRPr>
    </a:lvl4pPr>
    <a:lvl5pPr marL="1828800" algn="l" rtl="0" fontAlgn="base">
      <a:spcBef>
        <a:spcPct val="0"/>
      </a:spcBef>
      <a:spcAft>
        <a:spcPct val="0"/>
      </a:spcAft>
      <a:defRPr b="1" i="1" kern="1200">
        <a:solidFill>
          <a:schemeClr val="tx1"/>
        </a:solidFill>
        <a:latin typeface="Arial" charset="0"/>
        <a:ea typeface="+mn-ea"/>
        <a:cs typeface="Times New Roman" pitchFamily="18" charset="0"/>
      </a:defRPr>
    </a:lvl5pPr>
    <a:lvl6pPr marL="2286000" algn="l" defTabSz="914400" rtl="0" eaLnBrk="1" latinLnBrk="0" hangingPunct="1">
      <a:defRPr b="1" i="1" kern="1200">
        <a:solidFill>
          <a:schemeClr val="tx1"/>
        </a:solidFill>
        <a:latin typeface="Arial" charset="0"/>
        <a:ea typeface="+mn-ea"/>
        <a:cs typeface="Times New Roman" pitchFamily="18" charset="0"/>
      </a:defRPr>
    </a:lvl6pPr>
    <a:lvl7pPr marL="2743200" algn="l" defTabSz="914400" rtl="0" eaLnBrk="1" latinLnBrk="0" hangingPunct="1">
      <a:defRPr b="1" i="1" kern="1200">
        <a:solidFill>
          <a:schemeClr val="tx1"/>
        </a:solidFill>
        <a:latin typeface="Arial" charset="0"/>
        <a:ea typeface="+mn-ea"/>
        <a:cs typeface="Times New Roman" pitchFamily="18" charset="0"/>
      </a:defRPr>
    </a:lvl7pPr>
    <a:lvl8pPr marL="3200400" algn="l" defTabSz="914400" rtl="0" eaLnBrk="1" latinLnBrk="0" hangingPunct="1">
      <a:defRPr b="1" i="1" kern="1200">
        <a:solidFill>
          <a:schemeClr val="tx1"/>
        </a:solidFill>
        <a:latin typeface="Arial" charset="0"/>
        <a:ea typeface="+mn-ea"/>
        <a:cs typeface="Times New Roman" pitchFamily="18" charset="0"/>
      </a:defRPr>
    </a:lvl8pPr>
    <a:lvl9pPr marL="3657600" algn="l" defTabSz="914400" rtl="0" eaLnBrk="1" latinLnBrk="0" hangingPunct="1">
      <a:defRPr b="1" i="1" kern="1200">
        <a:solidFill>
          <a:schemeClr val="tx1"/>
        </a:solidFill>
        <a:latin typeface="Arial"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srgbClr val="FF0000"/>
    </p:penClr>
  </p:showPr>
  <p:clrMru>
    <a:srgbClr val="FF3300"/>
    <a:srgbClr val="990099"/>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343" autoAdjust="0"/>
  </p:normalViewPr>
  <p:slideViewPr>
    <p:cSldViewPr>
      <p:cViewPr varScale="1">
        <p:scale>
          <a:sx n="122" d="100"/>
          <a:sy n="122" d="100"/>
        </p:scale>
        <p:origin x="-39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01" d="100"/>
          <a:sy n="101" d="100"/>
        </p:scale>
        <p:origin x="-2460" y="-84"/>
      </p:cViewPr>
      <p:guideLst>
        <p:guide orient="horz" pos="2904"/>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05138"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b="0" i="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929063" y="0"/>
            <a:ext cx="3005137"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i="0">
                <a:latin typeface="Arial" pitchFamily="34"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62050" y="692150"/>
            <a:ext cx="4611688" cy="34575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93738" y="4379913"/>
            <a:ext cx="5548312" cy="41481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758238"/>
            <a:ext cx="3005138"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b="0" i="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929063" y="8758238"/>
            <a:ext cx="3005137"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i="0">
                <a:latin typeface="Arial" pitchFamily="34" charset="0"/>
              </a:defRPr>
            </a:lvl1pPr>
          </a:lstStyle>
          <a:p>
            <a:pPr>
              <a:defRPr/>
            </a:pPr>
            <a:fld id="{666A9495-6858-4200-BCA5-DDACAD6C551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r>
              <a:rPr lang="en-US" smtClean="0"/>
              <a:t>“METs” are “Mission Essential Tasks”.</a:t>
            </a:r>
          </a:p>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32C18186-7D57-45CD-B0BA-D6B0565D5DF7}" type="slidenum">
              <a:rPr lang="en-US" smtClean="0">
                <a:latin typeface="Arial" charset="0"/>
              </a:rPr>
              <a:pPr/>
              <a:t>2</a:t>
            </a:fld>
            <a:endParaRPr lang="en-US" smtClean="0">
              <a:latin typeface="Arial" charset="0"/>
            </a:endParaRPr>
          </a:p>
        </p:txBody>
      </p:sp>
      <p:sp>
        <p:nvSpPr>
          <p:cNvPr id="16386" name="Rectangle 2"/>
          <p:cNvSpPr>
            <a:spLocks noGrp="1" noRot="1" noChangeAspect="1" noChangeArrowheads="1" noTextEdit="1"/>
          </p:cNvSpPr>
          <p:nvPr>
            <p:ph type="sldImg"/>
          </p:nvPr>
        </p:nvSpPr>
        <p:spPr>
          <a:xfrm>
            <a:off x="1162050" y="692150"/>
            <a:ext cx="4610100" cy="3457575"/>
          </a:xfrm>
          <a:ln/>
        </p:spPr>
      </p:sp>
      <p:sp>
        <p:nvSpPr>
          <p:cNvPr id="16387" name="Rectangle 3"/>
          <p:cNvSpPr>
            <a:spLocks noGrp="1" noChangeArrowheads="1"/>
          </p:cNvSpPr>
          <p:nvPr>
            <p:ph type="body" idx="1"/>
          </p:nvPr>
        </p:nvSpPr>
        <p:spPr>
          <a:xfrm>
            <a:off x="925513" y="4379913"/>
            <a:ext cx="5084762" cy="4148137"/>
          </a:xfrm>
          <a:noFill/>
          <a:ln/>
        </p:spPr>
        <p:txBody>
          <a:bodyPr/>
          <a:lstStyle/>
          <a:p>
            <a:pPr eaLnBrk="1" hangingPunct="1"/>
            <a:r>
              <a:rPr lang="en-US" sz="900" smtClean="0"/>
              <a:t>I lay this out as follows: First I made it up without realizing that China did have a team in the World Baseball Congress a fewe years ago=- and we played Baseball in the Olympics- BUT- somewhere they have not been introduced to the GAME.</a:t>
            </a:r>
          </a:p>
          <a:p>
            <a:pPr eaLnBrk="1" hangingPunct="1"/>
            <a:r>
              <a:rPr lang="en-US" sz="900" smtClean="0"/>
              <a:t>So, I say, “OK, I show up in the middle of China with a brand new bag of Rawlings Baseball equipment and a rule book- translated into Chinese.  I say ‘Here’s a bag of abseball gear and the rulebook.  If you get really good, you can come to America and play for the Yankees and make lots of mopney.”</a:t>
            </a:r>
          </a:p>
          <a:p>
            <a:pPr eaLnBrk="1" hangingPunct="1"/>
            <a:r>
              <a:rPr lang="en-US" sz="900" smtClean="0"/>
              <a:t>Unless see it played and get in the game, you’ll never “get it” from just reading and watching!</a:t>
            </a:r>
          </a:p>
          <a:p>
            <a:pPr eaLnBrk="1" hangingPunct="1"/>
            <a:endParaRPr lang="en-US" sz="900" smtClean="0"/>
          </a:p>
          <a:p>
            <a:pPr eaLnBrk="1" hangingPunct="1"/>
            <a:endParaRPr lang="en-US" sz="900" smtClean="0"/>
          </a:p>
          <a:p>
            <a:pPr eaLnBrk="1" hangingPunct="1"/>
            <a:endParaRPr lang="en-US" sz="900" smtClean="0"/>
          </a:p>
          <a:p>
            <a:pPr eaLnBrk="1" hangingPunct="1"/>
            <a:endParaRPr lang="en-US" sz="900" smtClean="0"/>
          </a:p>
          <a:p>
            <a:pPr eaLnBrk="1" hangingPunct="1"/>
            <a:endParaRPr lang="en-US" sz="900" smtClean="0"/>
          </a:p>
          <a:p>
            <a:pPr eaLnBrk="1" hangingPunct="1"/>
            <a:endParaRPr lang="en-US" sz="900" smtClean="0"/>
          </a:p>
          <a:p>
            <a:pPr eaLnBrk="1" hangingPunct="1"/>
            <a:endParaRPr lang="en-US" sz="900" smtClean="0"/>
          </a:p>
          <a:p>
            <a:pPr eaLnBrk="1" hangingPunct="1"/>
            <a:endParaRPr lang="en-US" sz="900" smtClean="0"/>
          </a:p>
          <a:p>
            <a:pPr eaLnBrk="1" hangingPunct="1"/>
            <a:endParaRPr lang="en-US" sz="900" smtClean="0"/>
          </a:p>
          <a:p>
            <a:pPr eaLnBrk="1" hangingPunct="1"/>
            <a:endParaRPr lang="en-US" sz="900" smtClean="0"/>
          </a:p>
          <a:p>
            <a:pPr eaLnBrk="1" hangingPunct="1"/>
            <a:endParaRPr lang="en-US" sz="900" smtClean="0"/>
          </a:p>
          <a:p>
            <a:pPr eaLnBrk="1" hangingPunct="1"/>
            <a:endParaRPr lang="en-US" sz="900" smtClean="0"/>
          </a:p>
          <a:p>
            <a:pPr eaLnBrk="1" hangingPunct="1"/>
            <a:endParaRPr lang="en-US" sz="900" smtClean="0"/>
          </a:p>
          <a:p>
            <a:pPr eaLnBrk="1" hangingPunct="1"/>
            <a:endParaRPr lang="en-US" sz="900" smtClean="0"/>
          </a:p>
          <a:p>
            <a:pPr eaLnBrk="1" hangingPunct="1"/>
            <a:r>
              <a:rPr lang="en-US" sz="1600" smtClean="0"/>
              <a:t>It’s all about improving mission performance!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D35A1597-AFA6-4AEA-B612-93E6C2C4B8C0}" type="slidenum">
              <a:rPr lang="en-US" smtClean="0">
                <a:latin typeface="Arial" charset="0"/>
              </a:rPr>
              <a:pPr/>
              <a:t>5</a:t>
            </a:fld>
            <a:endParaRPr lang="en-US" smtClean="0">
              <a:latin typeface="Arial" charset="0"/>
            </a:endParaRPr>
          </a:p>
        </p:txBody>
      </p:sp>
      <p:sp>
        <p:nvSpPr>
          <p:cNvPr id="20482" name="Rectangle 2"/>
          <p:cNvSpPr>
            <a:spLocks noGrp="1" noRot="1" noChangeAspect="1" noChangeArrowheads="1" noTextEdit="1"/>
          </p:cNvSpPr>
          <p:nvPr>
            <p:ph type="sldImg"/>
          </p:nvPr>
        </p:nvSpPr>
        <p:spPr>
          <a:xfrm>
            <a:off x="1162050" y="692150"/>
            <a:ext cx="4610100" cy="3457575"/>
          </a:xfrm>
          <a:ln/>
        </p:spPr>
      </p:sp>
      <p:sp>
        <p:nvSpPr>
          <p:cNvPr id="20483" name="Rectangle 3"/>
          <p:cNvSpPr>
            <a:spLocks noGrp="1" noChangeArrowheads="1"/>
          </p:cNvSpPr>
          <p:nvPr>
            <p:ph type="body" idx="1"/>
          </p:nvPr>
        </p:nvSpPr>
        <p:spPr>
          <a:xfrm>
            <a:off x="925513" y="4379913"/>
            <a:ext cx="5084762" cy="4148137"/>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D8837C10-95E6-4849-B75E-12081F5E9ABE}" type="slidenum">
              <a:rPr lang="en-US" smtClean="0">
                <a:latin typeface="Arial" charset="0"/>
              </a:rPr>
              <a:pPr/>
              <a:t>6</a:t>
            </a:fld>
            <a:endParaRPr lang="en-US" smtClean="0">
              <a:latin typeface="Arial" charset="0"/>
            </a:endParaRPr>
          </a:p>
        </p:txBody>
      </p:sp>
      <p:sp>
        <p:nvSpPr>
          <p:cNvPr id="22530" name="Rectangle 2"/>
          <p:cNvSpPr>
            <a:spLocks noGrp="1" noRot="1" noChangeAspect="1" noChangeArrowheads="1" noTextEdit="1"/>
          </p:cNvSpPr>
          <p:nvPr>
            <p:ph type="sldImg"/>
          </p:nvPr>
        </p:nvSpPr>
        <p:spPr>
          <a:xfrm>
            <a:off x="1239838" y="692150"/>
            <a:ext cx="4592637" cy="3444875"/>
          </a:xfrm>
          <a:ln/>
        </p:spPr>
      </p:sp>
      <p:sp>
        <p:nvSpPr>
          <p:cNvPr id="22531" name="Rectangle 3"/>
          <p:cNvSpPr>
            <a:spLocks noGrp="1" noChangeArrowheads="1"/>
          </p:cNvSpPr>
          <p:nvPr>
            <p:ph type="body" idx="1"/>
          </p:nvPr>
        </p:nvSpPr>
        <p:spPr>
          <a:xfrm>
            <a:off x="925513" y="4378325"/>
            <a:ext cx="5084762" cy="4149725"/>
          </a:xfrm>
          <a:noFill/>
          <a:ln/>
        </p:spPr>
        <p:txBody>
          <a:bodyPr/>
          <a:lstStyle/>
          <a:p>
            <a:pPr eaLnBrk="1" hangingPunct="1"/>
            <a:r>
              <a:rPr lang="en-US" smtClean="0"/>
              <a:t>A very important concept.</a:t>
            </a:r>
          </a:p>
          <a:p>
            <a:pPr eaLnBrk="1" hangingPunct="1"/>
            <a:endParaRPr lang="en-US" smtClean="0"/>
          </a:p>
          <a:p>
            <a:pPr eaLnBrk="1" hangingPunct="1"/>
            <a:r>
              <a:rPr lang="en-US" smtClean="0"/>
              <a:t>In METL language a Standard = a Measure + a Criterion.</a:t>
            </a:r>
          </a:p>
          <a:p>
            <a:pPr eaLnBrk="1" hangingPunct="1"/>
            <a:endParaRPr lang="en-US" smtClean="0"/>
          </a:p>
          <a:p>
            <a:pPr eaLnBrk="1" hangingPunct="1"/>
            <a:r>
              <a:rPr lang="en-US" smtClean="0"/>
              <a:t>(In discussing with many C4I folks, they are thinking ISO 9000 Standards and such.   “Standard” has a different meaning in UJTL/UNTL.)</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B4A269D7-0DB0-4F8B-BD7D-27D36BF927D9}" type="slidenum">
              <a:rPr lang="en-US" smtClean="0">
                <a:latin typeface="Arial" charset="0"/>
              </a:rPr>
              <a:pPr/>
              <a:t>7</a:t>
            </a:fld>
            <a:endParaRPr lang="en-US" smtClean="0">
              <a:latin typeface="Arial" charset="0"/>
            </a:endParaRPr>
          </a:p>
        </p:txBody>
      </p:sp>
      <p:sp>
        <p:nvSpPr>
          <p:cNvPr id="24578" name="Rectangle 2"/>
          <p:cNvSpPr>
            <a:spLocks noGrp="1" noRot="1" noChangeAspect="1" noChangeArrowheads="1" noTextEdit="1"/>
          </p:cNvSpPr>
          <p:nvPr>
            <p:ph type="sldImg"/>
          </p:nvPr>
        </p:nvSpPr>
        <p:spPr>
          <a:xfrm>
            <a:off x="1162050" y="692150"/>
            <a:ext cx="4610100" cy="3457575"/>
          </a:xfrm>
          <a:ln/>
        </p:spPr>
      </p:sp>
      <p:sp>
        <p:nvSpPr>
          <p:cNvPr id="24579" name="Rectangle 3"/>
          <p:cNvSpPr>
            <a:spLocks noGrp="1" noChangeArrowheads="1"/>
          </p:cNvSpPr>
          <p:nvPr>
            <p:ph type="body" idx="1"/>
          </p:nvPr>
        </p:nvSpPr>
        <p:spPr>
          <a:xfrm>
            <a:off x="925513" y="4379913"/>
            <a:ext cx="5084762" cy="4148137"/>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3B538340-5B60-4E35-8219-682B8475D9F1}" type="slidenum">
              <a:rPr lang="en-US" smtClean="0">
                <a:latin typeface="Arial" charset="0"/>
              </a:rPr>
              <a:pPr/>
              <a:t>10</a:t>
            </a:fld>
            <a:endParaRPr lang="en-US" smtClean="0">
              <a:latin typeface="Arial" charset="0"/>
            </a:endParaRPr>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pPr eaLnBrk="1" hangingPunct="1"/>
            <a:r>
              <a:rPr lang="en-US" smtClean="0"/>
              <a:t>“Rule Britannia”</a:t>
            </a:r>
          </a:p>
          <a:p>
            <a:pPr eaLnBrk="1" hangingPunct="1"/>
            <a:r>
              <a:rPr lang="en-US" smtClean="0"/>
              <a:t>Trafalgar Square</a:t>
            </a:r>
          </a:p>
          <a:p>
            <a:pPr eaLnBrk="1" hangingPunct="1"/>
            <a:r>
              <a:rPr lang="en-US" smtClean="0"/>
              <a:t>…and if you’ve ever been to a “Trafalgar Night”--- you don’t remember….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fld id="{7E7431E6-A1DD-40D6-8944-34ECEA0E1888}" type="slidenum">
              <a:rPr lang="en-US" smtClean="0">
                <a:latin typeface="Arial" charset="0"/>
              </a:rPr>
              <a:pPr/>
              <a:t>11</a:t>
            </a:fld>
            <a:endParaRPr lang="en-US" smtClean="0">
              <a:latin typeface="Arial" charset="0"/>
            </a:endParaRPr>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pPr eaLnBrk="1" hangingPunct="1"/>
            <a:r>
              <a:rPr lang="en-US" smtClean="0"/>
              <a:t>Note you need “Task” understanding/ appreciation to really get “Effects-based” operations…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86EC6F5A-4EB3-44B4-BCB4-F4DA732AC43B}" type="slidenum">
              <a:rPr lang="en-US" smtClean="0">
                <a:latin typeface="Arial" charset="0"/>
              </a:rPr>
              <a:pPr/>
              <a:t>12</a:t>
            </a:fld>
            <a:endParaRPr lang="en-US" smtClean="0">
              <a:latin typeface="Arial" charset="0"/>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pPr eaLnBrk="1" hangingPunct="1"/>
            <a:r>
              <a:rPr lang="en-US" smtClean="0"/>
              <a:t>Did you know Man is the only primate with whites around our eyes?</a:t>
            </a:r>
          </a:p>
          <a:p>
            <a:pPr eaLnBrk="1" hangingPunct="1"/>
            <a:r>
              <a:rPr lang="en-US" smtClean="0"/>
              <a:t>Good thing the Brits hired Hessians! And not a bunch of trained Chimpanzees!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sz="1200" kern="1200" dirty="0" smtClean="0">
                <a:solidFill>
                  <a:schemeClr val="tx1"/>
                </a:solidFill>
                <a:latin typeface="Times New Roman" pitchFamily="18" charset="0"/>
                <a:ea typeface="+mn-ea"/>
                <a:cs typeface="Times New Roman" pitchFamily="18" charset="0"/>
              </a:rPr>
              <a:t>On August 5, 1864 Rear Admiral Farragut took his squadron of 18 ships, including four monitors, against the heavy Confederate defenses of Mobile Bay. Soon after 6 a.m., the Union ships crossed the bar and moved into the bay. The monitors Tecumseh, Manhattan, Winnebago, and Chickasaw formed a column to starboard of the wooden ships in order to take most of the fire from Fort Morgan, which they had to pass at close range. </a:t>
            </a:r>
          </a:p>
          <a:p>
            <a:r>
              <a:rPr lang="en-US" sz="1200" kern="1200" dirty="0" smtClean="0">
                <a:solidFill>
                  <a:schemeClr val="tx1"/>
                </a:solidFill>
                <a:latin typeface="Times New Roman" pitchFamily="18" charset="0"/>
                <a:ea typeface="+mn-ea"/>
                <a:cs typeface="Times New Roman" pitchFamily="18" charset="0"/>
              </a:rPr>
              <a:t> </a:t>
            </a:r>
          </a:p>
          <a:p>
            <a:r>
              <a:rPr lang="en-US" sz="1200" kern="1200" dirty="0" smtClean="0">
                <a:solidFill>
                  <a:schemeClr val="tx1"/>
                </a:solidFill>
                <a:latin typeface="Times New Roman" pitchFamily="18" charset="0"/>
                <a:ea typeface="+mn-ea"/>
                <a:cs typeface="Times New Roman" pitchFamily="18" charset="0"/>
              </a:rPr>
              <a:t>Shortly before 7 o'clock, Tecumseh, Commander T.A.M. Craven, opened fire on Fort Morgan. The action quickly became general. The Confederate squadron under Admiral Buchanan, including the heavy ram Tennessee (6 guns) and the smaller ships Gaines (6 guns), Selma (4 guns), and Morgan (6 guns), moved out to engage the attackers. Craven headed Tecumseh straight at Tennessee, bent on engaging her at once. Suddenly, a terrific explosion rocked the Union monitor. She careened violently and went down in seconds, the victim of one of the much-feared torpedoes laid by the Confederates for harbor defense. Amidst the confusion below decks as men struggled to escape the sinking ship, Craven and the pilot, John Collins, arrived at the foot of the ladder leading to the main deck. The captain stepped back. "After you, pilot," he said. Collins was saved, but there was no afterwards for the heroic Craven. He and some 90 officers and men of Tecumseh's crew of 114 went down with the ship. Captain Alden called them "intrepid pioneers of that death-strewed path." Alden, in Brooklyn, was to Tecumseh's port when the disaster occurred; the heavy steamer stopped and began backing to clear "a row of </a:t>
            </a:r>
            <a:r>
              <a:rPr lang="en-US" sz="1200" kern="1200" dirty="0" err="1" smtClean="0">
                <a:solidFill>
                  <a:schemeClr val="tx1"/>
                </a:solidFill>
                <a:latin typeface="Times New Roman" pitchFamily="18" charset="0"/>
                <a:ea typeface="+mn-ea"/>
                <a:cs typeface="Times New Roman" pitchFamily="18" charset="0"/>
              </a:rPr>
              <a:t>suspecious</a:t>
            </a:r>
            <a:r>
              <a:rPr lang="en-US" sz="1200" kern="1200" dirty="0" smtClean="0">
                <a:solidFill>
                  <a:schemeClr val="tx1"/>
                </a:solidFill>
                <a:latin typeface="Times New Roman" pitchFamily="18" charset="0"/>
                <a:ea typeface="+mn-ea"/>
                <a:cs typeface="Times New Roman" pitchFamily="18" charset="0"/>
              </a:rPr>
              <a:t>-looking buoys" directly under Brooklyn's bow. The entire line of wooden vessels was drifting into confusion immediately under the guns of Fort Morgan. </a:t>
            </a:r>
          </a:p>
          <a:p>
            <a:r>
              <a:rPr lang="en-US" sz="1200" kern="1200" dirty="0" smtClean="0">
                <a:solidFill>
                  <a:schemeClr val="tx1"/>
                </a:solidFill>
                <a:latin typeface="Times New Roman" pitchFamily="18" charset="0"/>
                <a:ea typeface="+mn-ea"/>
                <a:cs typeface="Times New Roman" pitchFamily="18" charset="0"/>
              </a:rPr>
              <a:t> </a:t>
            </a:r>
          </a:p>
          <a:p>
            <a:r>
              <a:rPr lang="en-US" sz="1200" kern="1200" dirty="0" smtClean="0">
                <a:solidFill>
                  <a:schemeClr val="tx1"/>
                </a:solidFill>
                <a:latin typeface="Times New Roman" pitchFamily="18" charset="0"/>
                <a:ea typeface="+mn-ea"/>
                <a:cs typeface="Times New Roman" pitchFamily="18" charset="0"/>
              </a:rPr>
              <a:t>Farragut, lashed in the rigging to observe the action over the smoke billowing from the guns, acted promptly and resolutely, characteristic of a great leader who in war must constantly meet emergencies fraught with danger. The only course was the boldest through the torpedo field. "Damn the torpedoes," he ordered; "full speed ahead " (Flag Lieutenant John C. Watson later recalled that Farragut's exact words were: "Damn the torpedoes! Full speed ahead, Drayton! Hard </a:t>
            </a:r>
            <a:r>
              <a:rPr lang="en-US" sz="1200" kern="1200" dirty="0" err="1" smtClean="0">
                <a:solidFill>
                  <a:schemeClr val="tx1"/>
                </a:solidFill>
                <a:latin typeface="Times New Roman" pitchFamily="18" charset="0"/>
                <a:ea typeface="+mn-ea"/>
                <a:cs typeface="Times New Roman" pitchFamily="18" charset="0"/>
              </a:rPr>
              <a:t>astarboard</a:t>
            </a:r>
            <a:r>
              <a:rPr lang="en-US" sz="1200" kern="1200" dirty="0" smtClean="0">
                <a:solidFill>
                  <a:schemeClr val="tx1"/>
                </a:solidFill>
                <a:latin typeface="Times New Roman" pitchFamily="18" charset="0"/>
                <a:ea typeface="+mn-ea"/>
                <a:cs typeface="Times New Roman" pitchFamily="18" charset="0"/>
              </a:rPr>
              <a:t>; ring four bells! Eight bells! Sixteen bells!") His flagship Hartford swept past Brooklyn into the rows of torpedoes; the fleet followed. The torpedoes were heard bumping against the hulls but none exploded. The Union force steamed into the bay. Hardly past one hazard, Farragut was immediately faced with another: Buchanan attempted to ram Hartford with Tennessee. The Union ship slipped by her slower, clumsier antagonist, returning her fire but also being raked by the fire of gunboat C.S.S. Selma, Lieutenant Peter U. </a:t>
            </a:r>
            <a:r>
              <a:rPr lang="en-US" sz="1200" kern="1200" dirty="0" err="1" smtClean="0">
                <a:solidFill>
                  <a:schemeClr val="tx1"/>
                </a:solidFill>
                <a:latin typeface="Times New Roman" pitchFamily="18" charset="0"/>
                <a:ea typeface="+mn-ea"/>
                <a:cs typeface="Times New Roman" pitchFamily="18" charset="0"/>
              </a:rPr>
              <a:t>Murphey</a:t>
            </a:r>
            <a:r>
              <a:rPr lang="en-US" sz="1200" kern="1200" dirty="0" smtClean="0">
                <a:solidFill>
                  <a:schemeClr val="tx1"/>
                </a:solidFill>
                <a:latin typeface="Times New Roman" pitchFamily="18" charset="0"/>
                <a:ea typeface="+mn-ea"/>
                <a:cs typeface="Times New Roman" pitchFamily="18" charset="0"/>
              </a:rPr>
              <a:t>. Wooden double-ender U.S.S. </a:t>
            </a:r>
            <a:r>
              <a:rPr lang="en-US" sz="1200" kern="1200" dirty="0" err="1" smtClean="0">
                <a:solidFill>
                  <a:schemeClr val="tx1"/>
                </a:solidFill>
                <a:latin typeface="Times New Roman" pitchFamily="18" charset="0"/>
                <a:ea typeface="+mn-ea"/>
                <a:cs typeface="Times New Roman" pitchFamily="18" charset="0"/>
              </a:rPr>
              <a:t>Metacomet</a:t>
            </a:r>
            <a:r>
              <a:rPr lang="en-US" sz="1200" kern="1200" dirty="0" smtClean="0">
                <a:solidFill>
                  <a:schemeClr val="tx1"/>
                </a:solidFill>
                <a:latin typeface="Times New Roman" pitchFamily="18" charset="0"/>
                <a:ea typeface="+mn-ea"/>
                <a:cs typeface="Times New Roman" pitchFamily="18" charset="0"/>
              </a:rPr>
              <a:t>, Lieutenant Commander </a:t>
            </a:r>
            <a:r>
              <a:rPr lang="en-US" sz="1200" kern="1200" dirty="0" err="1" smtClean="0">
                <a:solidFill>
                  <a:schemeClr val="tx1"/>
                </a:solidFill>
                <a:latin typeface="Times New Roman" pitchFamily="18" charset="0"/>
                <a:ea typeface="+mn-ea"/>
                <a:cs typeface="Times New Roman" pitchFamily="18" charset="0"/>
              </a:rPr>
              <a:t>Jouett</a:t>
            </a:r>
            <a:r>
              <a:rPr lang="en-US" sz="1200" kern="1200" dirty="0" smtClean="0">
                <a:solidFill>
                  <a:schemeClr val="tx1"/>
                </a:solidFill>
                <a:latin typeface="Times New Roman" pitchFamily="18" charset="0"/>
                <a:ea typeface="+mn-ea"/>
                <a:cs typeface="Times New Roman" pitchFamily="18" charset="0"/>
              </a:rPr>
              <a:t>, engaged Selma and, though sustaining considerable damage, compelled her to strike her colors shortly after 9 a.m.</a:t>
            </a:r>
          </a:p>
          <a:p>
            <a:r>
              <a:rPr lang="en-US" sz="1200" kern="1200" dirty="0" smtClean="0">
                <a:solidFill>
                  <a:schemeClr val="tx1"/>
                </a:solidFill>
                <a:latin typeface="Times New Roman" pitchFamily="18" charset="0"/>
                <a:ea typeface="+mn-ea"/>
                <a:cs typeface="Times New Roman" pitchFamily="18" charset="0"/>
              </a:rPr>
              <a:t> </a:t>
            </a:r>
          </a:p>
          <a:p>
            <a:r>
              <a:rPr lang="en-US" sz="1200" kern="1200" dirty="0" smtClean="0">
                <a:solidFill>
                  <a:schemeClr val="tx1"/>
                </a:solidFill>
                <a:latin typeface="Times New Roman" pitchFamily="18" charset="0"/>
                <a:ea typeface="+mn-ea"/>
                <a:cs typeface="Times New Roman" pitchFamily="18" charset="0"/>
              </a:rPr>
              <a:t>Meanwhile, Tennessee also attempted in vain to ram Brooklyn. C.S.S. Gaines, Lieutenant John W. Bennett, advanced to engage the Union ships as they entered the bay, but she suffered a steering casualty early in the action. ". . . subjected to a very heavy concentrated fire from the Hartford, Richmond, and others at short range . . . , Bennett soon found his command in a sinking condition. He ran her aground near Fort Morgan and salvaged most of the ammunition and small arms before she settled in two fathoms. C.S.S. Morgan, Commander George W. Harrison, briefly engaged </a:t>
            </a:r>
            <a:r>
              <a:rPr lang="en-US" sz="1200" kern="1200" dirty="0" err="1" smtClean="0">
                <a:solidFill>
                  <a:schemeClr val="tx1"/>
                </a:solidFill>
                <a:latin typeface="Times New Roman" pitchFamily="18" charset="0"/>
                <a:ea typeface="+mn-ea"/>
                <a:cs typeface="Times New Roman" pitchFamily="18" charset="0"/>
              </a:rPr>
              <a:t>Metacomet</a:t>
            </a:r>
            <a:r>
              <a:rPr lang="en-US" sz="1200" kern="1200" dirty="0" smtClean="0">
                <a:solidFill>
                  <a:schemeClr val="tx1"/>
                </a:solidFill>
                <a:latin typeface="Times New Roman" pitchFamily="18" charset="0"/>
                <a:ea typeface="+mn-ea"/>
                <a:cs typeface="Times New Roman" pitchFamily="18" charset="0"/>
              </a:rPr>
              <a:t> to assist Selma prior to her surrender, but as the action took place at high speed, Morgan could not maintain her position and faced the possibility of being cut off and captured by two Union ships. Harrison determined to take her under Fort Morgan's guns and later he saved her by boldly running the gauntlet of Federal ships to Mobile. Meanwhile, 300-ton side-wheeler U.S.S. Philippi, Acting Master James T. </a:t>
            </a:r>
            <a:r>
              <a:rPr lang="en-US" sz="1200" kern="1200" dirty="0" err="1" smtClean="0">
                <a:solidFill>
                  <a:schemeClr val="tx1"/>
                </a:solidFill>
                <a:latin typeface="Times New Roman" pitchFamily="18" charset="0"/>
                <a:ea typeface="+mn-ea"/>
                <a:cs typeface="Times New Roman" pitchFamily="18" charset="0"/>
              </a:rPr>
              <a:t>Seaver</a:t>
            </a:r>
            <a:r>
              <a:rPr lang="en-US" sz="1200" kern="1200" dirty="0" smtClean="0">
                <a:solidFill>
                  <a:schemeClr val="tx1"/>
                </a:solidFill>
                <a:latin typeface="Times New Roman" pitchFamily="18" charset="0"/>
                <a:ea typeface="+mn-ea"/>
                <a:cs typeface="Times New Roman" pitchFamily="18" charset="0"/>
              </a:rPr>
              <a:t>, "wishing to be of assistance to the fleet in case any vessels were disabled," grounded near Fort Morgan attempting to get into the bay. The fort's heavy guns quickly found the range and riddled Philippi with shot and shell, forcing </a:t>
            </a:r>
            <a:r>
              <a:rPr lang="en-US" sz="1200" kern="1200" dirty="0" err="1" smtClean="0">
                <a:solidFill>
                  <a:schemeClr val="tx1"/>
                </a:solidFill>
                <a:latin typeface="Times New Roman" pitchFamily="18" charset="0"/>
                <a:ea typeface="+mn-ea"/>
                <a:cs typeface="Times New Roman" pitchFamily="18" charset="0"/>
              </a:rPr>
              <a:t>Seaver</a:t>
            </a:r>
            <a:r>
              <a:rPr lang="en-US" sz="1200" kern="1200" dirty="0" smtClean="0">
                <a:solidFill>
                  <a:schemeClr val="tx1"/>
                </a:solidFill>
                <a:latin typeface="Times New Roman" pitchFamily="18" charset="0"/>
                <a:ea typeface="+mn-ea"/>
                <a:cs typeface="Times New Roman" pitchFamily="18" charset="0"/>
              </a:rPr>
              <a:t> and his crew to abandon ship. A boat crew from C.S.S. Morgan completed her destruction by setting her afire. The Union fleet, having steamed up into the bay, anchored briefly. </a:t>
            </a:r>
          </a:p>
          <a:p>
            <a:r>
              <a:rPr lang="en-US" sz="1200" kern="1200" dirty="0" smtClean="0">
                <a:solidFill>
                  <a:schemeClr val="tx1"/>
                </a:solidFill>
                <a:latin typeface="Times New Roman" pitchFamily="18" charset="0"/>
                <a:ea typeface="+mn-ea"/>
                <a:cs typeface="Times New Roman" pitchFamily="18" charset="0"/>
              </a:rPr>
              <a:t> </a:t>
            </a:r>
          </a:p>
          <a:p>
            <a:r>
              <a:rPr lang="en-US" sz="1200" kern="1200" dirty="0" smtClean="0">
                <a:solidFill>
                  <a:schemeClr val="tx1"/>
                </a:solidFill>
                <a:latin typeface="Times New Roman" pitchFamily="18" charset="0"/>
                <a:ea typeface="+mn-ea"/>
                <a:cs typeface="Times New Roman" pitchFamily="18" charset="0"/>
              </a:rPr>
              <a:t>Buchanan heroically carried the fight to his powerful opponents alone. Farragut reported: "I was not long in comprehending his intention to be the destruction of the flagship. The monitors and such of the wooden vessels as I thought best adapted for the purpose were immediately ordered to attack the ram, not only with their guns, but bows on at full speed, and then began one of the fiercest naval combats on record." For more than an hour the titanic battle raged. Steam sloop of war Monongahela struck Tennessee a heavy blow but succeeded only in damaging herself. Lackawanna rammed into the Confederate ship at full speed but, said Farragut, "the only perceptible effect on the ram was to give her a heavy list." A shot from Manhattan's 15-inch gun, however, made a greater impression on those on board Tennessee. Lieutenant Wharton, CSN, reported: "The Monongahela was hardly clear of us when a hideous-looking monster came creeping up on our Port side, whose slowly revolving turret revealed the cavernous depths of a mammoth gun. 'Stand clear of the Port side!' I shouted. A moment after a </a:t>
            </a:r>
            <a:r>
              <a:rPr lang="en-US" sz="1200" kern="1200" dirty="0" err="1" smtClean="0">
                <a:solidFill>
                  <a:schemeClr val="tx1"/>
                </a:solidFill>
                <a:latin typeface="Times New Roman" pitchFamily="18" charset="0"/>
                <a:ea typeface="+mn-ea"/>
                <a:cs typeface="Times New Roman" pitchFamily="18" charset="0"/>
              </a:rPr>
              <a:t>thundrous</a:t>
            </a:r>
            <a:r>
              <a:rPr lang="en-US" sz="1200" kern="1200" dirty="0" smtClean="0">
                <a:solidFill>
                  <a:schemeClr val="tx1"/>
                </a:solidFill>
                <a:latin typeface="Times New Roman" pitchFamily="18" charset="0"/>
                <a:ea typeface="+mn-ea"/>
                <a:cs typeface="Times New Roman" pitchFamily="18" charset="0"/>
              </a:rPr>
              <a:t> report shook us all, while a blast of dense, </a:t>
            </a:r>
            <a:r>
              <a:rPr lang="en-US" sz="1200" kern="1200" dirty="0" err="1" smtClean="0">
                <a:solidFill>
                  <a:schemeClr val="tx1"/>
                </a:solidFill>
                <a:latin typeface="Times New Roman" pitchFamily="18" charset="0"/>
                <a:ea typeface="+mn-ea"/>
                <a:cs typeface="Times New Roman" pitchFamily="18" charset="0"/>
              </a:rPr>
              <a:t>sulpherous</a:t>
            </a:r>
            <a:r>
              <a:rPr lang="en-US" sz="1200" kern="1200" dirty="0" smtClean="0">
                <a:solidFill>
                  <a:schemeClr val="tx1"/>
                </a:solidFill>
                <a:latin typeface="Times New Roman" pitchFamily="18" charset="0"/>
                <a:ea typeface="+mn-ea"/>
                <a:cs typeface="Times New Roman" pitchFamily="18" charset="0"/>
              </a:rPr>
              <a:t> smoke covered our port-holes, and 440 pounds of iron, impelled by sixty pounds of powder, admitted daylight through our side, where, before it struck us, there had been over two feet of solid wood, covered with five inches of solid iron. This was the only 15-inch shot that hit us fair. It did not come through; the inside netting caught the splinters, and there were no casualties from it. I was glad to find myself alive after that shot." </a:t>
            </a:r>
          </a:p>
          <a:p>
            <a:r>
              <a:rPr lang="en-US" sz="1200" kern="1200" dirty="0" smtClean="0">
                <a:solidFill>
                  <a:schemeClr val="tx1"/>
                </a:solidFill>
                <a:latin typeface="Times New Roman" pitchFamily="18" charset="0"/>
                <a:ea typeface="+mn-ea"/>
                <a:cs typeface="Times New Roman" pitchFamily="18" charset="0"/>
              </a:rPr>
              <a:t> </a:t>
            </a:r>
          </a:p>
          <a:p>
            <a:r>
              <a:rPr lang="en-US" sz="1200" kern="1200" dirty="0" smtClean="0">
                <a:solidFill>
                  <a:schemeClr val="tx1"/>
                </a:solidFill>
                <a:latin typeface="Times New Roman" pitchFamily="18" charset="0"/>
                <a:ea typeface="+mn-ea"/>
                <a:cs typeface="Times New Roman" pitchFamily="18" charset="0"/>
              </a:rPr>
              <a:t>Hartford struck a glancing blow and poured a broadside into Tennessee from a distance of ten feet Chickasaw pounded the ram with heavy shot; steam sloops Lackawanna and Hartford had collided, but had regained position and, with </a:t>
            </a:r>
            <a:r>
              <a:rPr lang="en-US" sz="1200" kern="1200" dirty="0" err="1" smtClean="0">
                <a:solidFill>
                  <a:schemeClr val="tx1"/>
                </a:solidFill>
                <a:latin typeface="Times New Roman" pitchFamily="18" charset="0"/>
                <a:ea typeface="+mn-ea"/>
                <a:cs typeface="Times New Roman" pitchFamily="18" charset="0"/>
              </a:rPr>
              <a:t>Ossipee</a:t>
            </a:r>
            <a:r>
              <a:rPr lang="en-US" sz="1200" kern="1200" dirty="0" smtClean="0">
                <a:solidFill>
                  <a:schemeClr val="tx1"/>
                </a:solidFill>
                <a:latin typeface="Times New Roman" pitchFamily="18" charset="0"/>
                <a:ea typeface="+mn-ea"/>
                <a:cs typeface="Times New Roman" pitchFamily="18" charset="0"/>
              </a:rPr>
              <a:t> and Monongahela, were preparing to run down Buchanan's ship. The intrepid Confederate Admiral had been seriously wounded and relinquished command to Commander James D. Johnston. The rain of shells knocked out the ironclad's steering. Unable to maneuver and taking on water, Tennessee struggled on against her overwhelmingly superior foes despite the terrible cannonade that pounded her mercilessly. Ultimately, Buchannan and Johnston concurred that Tennessee must surrender to prevent loss of life to no fruitful end. At 10 o'clock a white flag was hoisted. Farragut acknowledged the tenacity and ability with which the Confederate seamen had fought: "During this contest with the rebel gunboats and Tennessee . . . we lost many more men than from the fire of the batteries of Fort Morgan."</a:t>
            </a:r>
          </a:p>
          <a:p>
            <a:endParaRPr lang="en-US" dirty="0"/>
          </a:p>
        </p:txBody>
      </p:sp>
      <p:sp>
        <p:nvSpPr>
          <p:cNvPr id="4" name="Slide Number Placeholder 3"/>
          <p:cNvSpPr>
            <a:spLocks noGrp="1"/>
          </p:cNvSpPr>
          <p:nvPr>
            <p:ph type="sldNum" sz="quarter" idx="10"/>
          </p:nvPr>
        </p:nvSpPr>
        <p:spPr/>
        <p:txBody>
          <a:bodyPr/>
          <a:lstStyle/>
          <a:p>
            <a:pPr>
              <a:defRPr/>
            </a:pPr>
            <a:fld id="{666A9495-6858-4200-BCA5-DDACAD6C551A}" type="slidenum">
              <a:rPr lang="en-US" smtClean="0"/>
              <a:pPr>
                <a:defRPr/>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B26837-3D64-481C-90AC-F01BBB7A6445}" type="datetimeFigureOut">
              <a:rPr lang="en-US" smtClean="0"/>
              <a:pPr/>
              <a:t>5/17/2012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50EF989-53F2-459A-BF7A-BBFF57E4DDFC}" type="slidenum">
              <a:rPr lang="en-US" smtClean="0"/>
              <a:pPr>
                <a:defRPr/>
              </a:pPr>
              <a:t>‹#›</a:t>
            </a:fld>
            <a:endParaRPr lang="en-US"/>
          </a:p>
        </p:txBody>
      </p:sp>
    </p:spTree>
  </p:cSld>
  <p:clrMapOvr>
    <a:masterClrMapping/>
  </p:clrMapOvr>
  <p:transition>
    <p:newsfla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B26837-3D64-481C-90AC-F01BBB7A6445}" type="datetimeFigureOut">
              <a:rPr lang="en-US" smtClean="0"/>
              <a:pPr/>
              <a:t>5/17/2012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B35EB82-6A92-4B34-A6A4-451D4A924AA3}" type="slidenum">
              <a:rPr lang="en-US" smtClean="0"/>
              <a:pPr>
                <a:defRPr/>
              </a:pPr>
              <a:t>‹#›</a:t>
            </a:fld>
            <a:endParaRPr lang="en-US"/>
          </a:p>
        </p:txBody>
      </p:sp>
    </p:spTree>
  </p:cSld>
  <p:clrMapOvr>
    <a:masterClrMapping/>
  </p:clrMapOvr>
  <p:transition>
    <p:newsfla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B26837-3D64-481C-90AC-F01BBB7A6445}" type="datetimeFigureOut">
              <a:rPr lang="en-US" smtClean="0"/>
              <a:pPr/>
              <a:t>5/17/2012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F20FE55-4F42-4DAC-99BB-2DD1CFA6B06F}" type="slidenum">
              <a:rPr lang="en-US" smtClean="0"/>
              <a:pPr>
                <a:defRPr/>
              </a:pPr>
              <a:t>‹#›</a:t>
            </a:fld>
            <a:endParaRPr lang="en-US"/>
          </a:p>
        </p:txBody>
      </p:sp>
    </p:spTree>
  </p:cSld>
  <p:clrMapOvr>
    <a:masterClrMapping/>
  </p:clrMapOvr>
  <p:transition>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B26837-3D64-481C-90AC-F01BBB7A6445}" type="datetimeFigureOut">
              <a:rPr lang="en-US" smtClean="0"/>
              <a:pPr/>
              <a:t>5/17/2012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55CAE27-734F-443D-9C32-9AF364F28FCB}" type="slidenum">
              <a:rPr lang="en-US" smtClean="0"/>
              <a:pPr>
                <a:defRPr/>
              </a:pPr>
              <a:t>‹#›</a:t>
            </a:fld>
            <a:endParaRPr lang="en-US"/>
          </a:p>
        </p:txBody>
      </p:sp>
    </p:spTree>
  </p:cSld>
  <p:clrMapOvr>
    <a:masterClrMapping/>
  </p:clrMapOvr>
  <p:transition>
    <p:newsfla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B26837-3D64-481C-90AC-F01BBB7A6445}" type="datetimeFigureOut">
              <a:rPr lang="en-US" smtClean="0"/>
              <a:pPr/>
              <a:t>5/17/2012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A6CDFF0-9474-4DC8-B93E-133CE847BEBC}" type="slidenum">
              <a:rPr lang="en-US" smtClean="0"/>
              <a:pPr>
                <a:defRPr/>
              </a:pPr>
              <a:t>‹#›</a:t>
            </a:fld>
            <a:endParaRPr lang="en-US"/>
          </a:p>
        </p:txBody>
      </p:sp>
    </p:spTree>
  </p:cSld>
  <p:clrMapOvr>
    <a:masterClrMapping/>
  </p:clrMapOvr>
  <p:transition>
    <p:newsfla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B26837-3D64-481C-90AC-F01BBB7A6445}" type="datetimeFigureOut">
              <a:rPr lang="en-US" smtClean="0"/>
              <a:pPr/>
              <a:t>5/17/2012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8B32E67-29C8-4F62-89C9-D61FA3F857DC}" type="slidenum">
              <a:rPr lang="en-US" smtClean="0"/>
              <a:pPr>
                <a:defRPr/>
              </a:pPr>
              <a:t>‹#›</a:t>
            </a:fld>
            <a:endParaRPr lang="en-US"/>
          </a:p>
        </p:txBody>
      </p:sp>
    </p:spTree>
  </p:cSld>
  <p:clrMapOvr>
    <a:masterClrMapping/>
  </p:clrMapOvr>
  <p:transition>
    <p:newsfla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B26837-3D64-481C-90AC-F01BBB7A6445}" type="datetimeFigureOut">
              <a:rPr lang="en-US" smtClean="0"/>
              <a:pPr/>
              <a:t>5/17/2012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5E83127-5159-4C56-B670-0C95C0E32505}" type="slidenum">
              <a:rPr lang="en-US" smtClean="0"/>
              <a:pPr>
                <a:defRPr/>
              </a:pPr>
              <a:t>‹#›</a:t>
            </a:fld>
            <a:endParaRPr lang="en-US"/>
          </a:p>
        </p:txBody>
      </p:sp>
    </p:spTree>
  </p:cSld>
  <p:clrMapOvr>
    <a:masterClrMapping/>
  </p:clrMapOvr>
  <p:transition>
    <p:newsfla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B26837-3D64-481C-90AC-F01BBB7A6445}" type="datetimeFigureOut">
              <a:rPr lang="en-US" smtClean="0"/>
              <a:pPr/>
              <a:t>5/17/2012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72A7142-6C95-4432-8C79-CDCA25F9B486}" type="slidenum">
              <a:rPr lang="en-US" smtClean="0"/>
              <a:pPr>
                <a:defRPr/>
              </a:pPr>
              <a:t>‹#›</a:t>
            </a:fld>
            <a:endParaRPr lang="en-US"/>
          </a:p>
        </p:txBody>
      </p:sp>
    </p:spTree>
  </p:cSld>
  <p:clrMapOvr>
    <a:masterClrMapping/>
  </p:clrMapOvr>
  <p:transition>
    <p:newsfla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B26837-3D64-481C-90AC-F01BBB7A6445}" type="datetimeFigureOut">
              <a:rPr lang="en-US" smtClean="0"/>
              <a:pPr/>
              <a:t>5/17/2012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599F6BF-17F0-4443-8BBC-38B939AB6806}" type="slidenum">
              <a:rPr lang="en-US" smtClean="0"/>
              <a:pPr>
                <a:defRPr/>
              </a:pPr>
              <a:t>‹#›</a:t>
            </a:fld>
            <a:endParaRPr lang="en-US"/>
          </a:p>
        </p:txBody>
      </p:sp>
    </p:spTree>
  </p:cSld>
  <p:clrMapOvr>
    <a:masterClrMapping/>
  </p:clrMapOvr>
  <p:transition>
    <p:newsfla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B26837-3D64-481C-90AC-F01BBB7A6445}" type="datetimeFigureOut">
              <a:rPr lang="en-US" smtClean="0"/>
              <a:pPr/>
              <a:t>5/17/2012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6E9CE03-1D80-4195-BAF6-D38C8E285379}" type="slidenum">
              <a:rPr lang="en-US" smtClean="0"/>
              <a:pPr>
                <a:defRPr/>
              </a:pPr>
              <a:t>‹#›</a:t>
            </a:fld>
            <a:endParaRPr lang="en-US"/>
          </a:p>
        </p:txBody>
      </p:sp>
    </p:spTree>
  </p:cSld>
  <p:clrMapOvr>
    <a:masterClrMapping/>
  </p:clrMapOvr>
  <p:transition>
    <p:newsfla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B26837-3D64-481C-90AC-F01BBB7A6445}" type="datetimeFigureOut">
              <a:rPr lang="en-US" smtClean="0"/>
              <a:pPr/>
              <a:t>5/17/2012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059A89E-6C4C-4480-841D-2A7190AA46E8}" type="slidenum">
              <a:rPr lang="en-US" smtClean="0"/>
              <a:pPr>
                <a:defRPr/>
              </a:pPr>
              <a:t>‹#›</a:t>
            </a:fld>
            <a:endParaRPr lang="en-US"/>
          </a:p>
        </p:txBody>
      </p:sp>
    </p:spTree>
  </p:cSld>
  <p:clrMapOvr>
    <a:masterClrMapping/>
  </p:clrMapOvr>
  <p:transition>
    <p:newsfla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B26837-3D64-481C-90AC-F01BBB7A6445}" type="datetimeFigureOut">
              <a:rPr lang="en-US" smtClean="0"/>
              <a:pPr/>
              <a:t>5/17/2012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7085914-BBE6-4C1A-80F8-84FE23413849}"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newsflash/>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ctrTitle"/>
          </p:nvPr>
        </p:nvSpPr>
        <p:spPr>
          <a:xfrm>
            <a:off x="685800" y="2620963"/>
            <a:ext cx="7772400" cy="487362"/>
          </a:xfrm>
        </p:spPr>
        <p:txBody>
          <a:bodyPr>
            <a:normAutofit fontScale="90000"/>
          </a:bodyPr>
          <a:lstStyle/>
          <a:p>
            <a:pPr>
              <a:defRPr/>
            </a:pPr>
            <a:r>
              <a:rPr lang="en-US" smtClean="0"/>
              <a:t>Famous METs from History</a:t>
            </a:r>
          </a:p>
        </p:txBody>
      </p:sp>
      <p:sp>
        <p:nvSpPr>
          <p:cNvPr id="14337" name="Slide Number Placeholder 4"/>
          <p:cNvSpPr>
            <a:spLocks noGrp="1"/>
          </p:cNvSpPr>
          <p:nvPr>
            <p:ph type="sldNum" sz="quarter" idx="12"/>
          </p:nvPr>
        </p:nvSpPr>
        <p:spPr/>
        <p:txBody>
          <a:bodyPr/>
          <a:lstStyle/>
          <a:p>
            <a:fld id="{27EB670B-F955-4005-BF5E-B85867A7C32A}" type="slidenum">
              <a:rPr lang="en-US" smtClean="0">
                <a:latin typeface="Arial" charset="0"/>
              </a:rPr>
              <a:pPr/>
              <a:t>1</a:t>
            </a:fld>
            <a:endParaRPr lang="en-US" smtClean="0">
              <a:latin typeface="Arial" charset="0"/>
            </a:endParaRPr>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676400" y="244475"/>
            <a:ext cx="6553200" cy="487363"/>
          </a:xfrm>
        </p:spPr>
        <p:txBody>
          <a:bodyPr>
            <a:normAutofit fontScale="90000"/>
          </a:bodyPr>
          <a:lstStyle/>
          <a:p>
            <a:pPr>
              <a:defRPr/>
            </a:pPr>
            <a:r>
              <a:rPr lang="en-US" smtClean="0"/>
              <a:t>Famous METs from History II</a:t>
            </a:r>
          </a:p>
        </p:txBody>
      </p:sp>
      <p:sp>
        <p:nvSpPr>
          <p:cNvPr id="27651" name="Rectangle 3"/>
          <p:cNvSpPr>
            <a:spLocks noGrp="1" noChangeArrowheads="1"/>
          </p:cNvSpPr>
          <p:nvPr>
            <p:ph idx="1"/>
          </p:nvPr>
        </p:nvSpPr>
        <p:spPr/>
        <p:txBody>
          <a:bodyPr/>
          <a:lstStyle/>
          <a:p>
            <a:pPr>
              <a:lnSpc>
                <a:spcPct val="90000"/>
              </a:lnSpc>
            </a:pPr>
            <a:r>
              <a:rPr lang="en-US" sz="1900" smtClean="0"/>
              <a:t>“England expects every man to do his duty.”</a:t>
            </a:r>
          </a:p>
          <a:p>
            <a:pPr>
              <a:lnSpc>
                <a:spcPct val="90000"/>
              </a:lnSpc>
              <a:buFontTx/>
              <a:buNone/>
            </a:pPr>
            <a:r>
              <a:rPr lang="en-US" sz="1900" smtClean="0"/>
              <a:t>Nelson before the Battle of Trafalgar</a:t>
            </a:r>
          </a:p>
          <a:p>
            <a:pPr>
              <a:lnSpc>
                <a:spcPct val="90000"/>
              </a:lnSpc>
              <a:buFontTx/>
              <a:buNone/>
            </a:pPr>
            <a:r>
              <a:rPr lang="en-US" sz="1900" smtClean="0"/>
              <a:t>Task: (Implied)  Attack enemy maritime targets (NTA 3.2.1)</a:t>
            </a:r>
          </a:p>
          <a:p>
            <a:pPr>
              <a:lnSpc>
                <a:spcPct val="90000"/>
              </a:lnSpc>
              <a:buFontTx/>
              <a:buNone/>
            </a:pPr>
            <a:r>
              <a:rPr lang="en-US" sz="1900" smtClean="0"/>
              <a:t>Conditions: Up-wind, Up-sun. Up-sea, Trained, capable, professional crew, Proven record of performance, Civil Support, </a:t>
            </a:r>
          </a:p>
          <a:p>
            <a:pPr>
              <a:lnSpc>
                <a:spcPct val="90000"/>
              </a:lnSpc>
              <a:buFontTx/>
              <a:buNone/>
            </a:pPr>
            <a:r>
              <a:rPr lang="en-US" sz="1900" smtClean="0"/>
              <a:t>Standards: </a:t>
            </a:r>
            <a:r>
              <a:rPr lang="en-US" sz="1900" smtClean="0">
                <a:solidFill>
                  <a:srgbClr val="FF0000"/>
                </a:solidFill>
              </a:rPr>
              <a:t>Criteria</a:t>
            </a:r>
            <a:r>
              <a:rPr lang="en-US" sz="1900" smtClean="0"/>
              <a:t> + Measure</a:t>
            </a:r>
          </a:p>
          <a:p>
            <a:pPr>
              <a:lnSpc>
                <a:spcPct val="90000"/>
              </a:lnSpc>
              <a:buFontTx/>
              <a:buNone/>
            </a:pPr>
            <a:r>
              <a:rPr lang="en-US" sz="1900" smtClean="0">
                <a:solidFill>
                  <a:srgbClr val="FF0000"/>
                </a:solidFill>
              </a:rPr>
              <a:t>Y</a:t>
            </a:r>
            <a:r>
              <a:rPr lang="en-US" sz="1900" smtClean="0"/>
              <a:t>/N  TTP executed precisely and efficiently</a:t>
            </a:r>
          </a:p>
          <a:p>
            <a:pPr>
              <a:lnSpc>
                <a:spcPct val="90000"/>
              </a:lnSpc>
              <a:buFontTx/>
              <a:buNone/>
            </a:pPr>
            <a:r>
              <a:rPr lang="en-US" sz="1900" smtClean="0">
                <a:solidFill>
                  <a:srgbClr val="FF0000"/>
                </a:solidFill>
              </a:rPr>
              <a:t>More</a:t>
            </a:r>
            <a:r>
              <a:rPr lang="en-US" sz="1900" smtClean="0"/>
              <a:t> rounds on targets</a:t>
            </a:r>
          </a:p>
          <a:p>
            <a:pPr>
              <a:lnSpc>
                <a:spcPct val="90000"/>
              </a:lnSpc>
              <a:buFontTx/>
              <a:buNone/>
            </a:pPr>
            <a:r>
              <a:rPr lang="en-US" sz="1900" smtClean="0"/>
              <a:t>---</a:t>
            </a:r>
          </a:p>
          <a:p>
            <a:pPr>
              <a:lnSpc>
                <a:spcPct val="90000"/>
              </a:lnSpc>
              <a:buFontTx/>
              <a:buNone/>
            </a:pPr>
            <a:r>
              <a:rPr lang="en-US" sz="1900" smtClean="0"/>
              <a:t>Effect: </a:t>
            </a:r>
            <a:r>
              <a:rPr lang="en-US" sz="1800" smtClean="0"/>
              <a:t>Enable “Britannia Rules the Waves” for next 150+ years!</a:t>
            </a:r>
          </a:p>
          <a:p>
            <a:pPr>
              <a:lnSpc>
                <a:spcPct val="90000"/>
              </a:lnSpc>
              <a:buFontTx/>
              <a:buNone/>
            </a:pPr>
            <a:r>
              <a:rPr lang="en-US" sz="1800" smtClean="0"/>
              <a:t>Serve as inspiration for songs, statues and drunken parties.</a:t>
            </a:r>
          </a:p>
        </p:txBody>
      </p:sp>
      <p:sp>
        <p:nvSpPr>
          <p:cNvPr id="27649" name="Slide Number Placeholder 4"/>
          <p:cNvSpPr>
            <a:spLocks noGrp="1"/>
          </p:cNvSpPr>
          <p:nvPr>
            <p:ph type="sldNum" sz="quarter" idx="12"/>
          </p:nvPr>
        </p:nvSpPr>
        <p:spPr/>
        <p:txBody>
          <a:bodyPr/>
          <a:lstStyle/>
          <a:p>
            <a:fld id="{4BADBA3A-F6EC-4CD5-A9F0-920D33060606}" type="slidenum">
              <a:rPr lang="en-US" smtClean="0">
                <a:latin typeface="Arial" charset="0"/>
              </a:rPr>
              <a:pPr/>
              <a:t>10</a:t>
            </a:fld>
            <a:endParaRPr lang="en-US" smtClean="0">
              <a:latin typeface="Arial"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22500" y="228600"/>
            <a:ext cx="6159500" cy="487363"/>
          </a:xfrm>
        </p:spPr>
        <p:txBody>
          <a:bodyPr>
            <a:normAutofit fontScale="90000"/>
          </a:bodyPr>
          <a:lstStyle/>
          <a:p>
            <a:pPr>
              <a:defRPr/>
            </a:pPr>
            <a:r>
              <a:rPr lang="en-US" smtClean="0"/>
              <a:t>Famous METs from History III</a:t>
            </a:r>
          </a:p>
        </p:txBody>
      </p:sp>
      <p:sp>
        <p:nvSpPr>
          <p:cNvPr id="29699" name="Rectangle 3"/>
          <p:cNvSpPr>
            <a:spLocks noGrp="1" noChangeArrowheads="1"/>
          </p:cNvSpPr>
          <p:nvPr>
            <p:ph idx="1"/>
          </p:nvPr>
        </p:nvSpPr>
        <p:spPr>
          <a:xfrm>
            <a:off x="906463" y="1525588"/>
            <a:ext cx="7475537" cy="4273550"/>
          </a:xfrm>
        </p:spPr>
        <p:txBody>
          <a:bodyPr/>
          <a:lstStyle/>
          <a:p>
            <a:r>
              <a:rPr lang="en-US" smtClean="0"/>
              <a:t>“Get there firstest, with the mostest”</a:t>
            </a:r>
          </a:p>
          <a:p>
            <a:endParaRPr lang="en-US" smtClean="0"/>
          </a:p>
          <a:p>
            <a:r>
              <a:rPr lang="en-US" sz="2100" smtClean="0"/>
              <a:t>Task :  Get there 	(NTA 1.1 Move tactical forces)</a:t>
            </a:r>
          </a:p>
          <a:p>
            <a:r>
              <a:rPr lang="en-US" sz="2100" smtClean="0"/>
              <a:t>Conditions: Know where “there” is</a:t>
            </a:r>
          </a:p>
          <a:p>
            <a:r>
              <a:rPr lang="en-US" sz="2100" smtClean="0"/>
              <a:t>Standards: Measure + </a:t>
            </a:r>
            <a:r>
              <a:rPr lang="en-US" sz="2100" smtClean="0">
                <a:solidFill>
                  <a:srgbClr val="FF0000"/>
                </a:solidFill>
              </a:rPr>
              <a:t>Criteria</a:t>
            </a:r>
            <a:r>
              <a:rPr lang="en-US" sz="2100" smtClean="0"/>
              <a:t> </a:t>
            </a:r>
          </a:p>
          <a:p>
            <a:pPr algn="ctr">
              <a:buFontTx/>
              <a:buNone/>
            </a:pPr>
            <a:r>
              <a:rPr lang="en-US" sz="2100" smtClean="0"/>
              <a:t> “Arrival sequence at the opportunity for engagement”</a:t>
            </a:r>
            <a:r>
              <a:rPr lang="en-US" sz="2100" smtClean="0">
                <a:solidFill>
                  <a:srgbClr val="FF0000"/>
                </a:solidFill>
              </a:rPr>
              <a:t> First</a:t>
            </a:r>
          </a:p>
          <a:p>
            <a:pPr algn="ctr">
              <a:buFontTx/>
              <a:buNone/>
            </a:pPr>
            <a:r>
              <a:rPr lang="en-US" sz="2100" smtClean="0"/>
              <a:t>“Number of men I have” vs “Number of men he has”		</a:t>
            </a:r>
            <a:r>
              <a:rPr lang="en-US" sz="2100" smtClean="0">
                <a:solidFill>
                  <a:srgbClr val="FF0000"/>
                </a:solidFill>
              </a:rPr>
              <a:t> More than he does</a:t>
            </a:r>
            <a:r>
              <a:rPr lang="en-US" sz="2100" smtClean="0"/>
              <a:t> </a:t>
            </a:r>
          </a:p>
        </p:txBody>
      </p:sp>
      <p:sp>
        <p:nvSpPr>
          <p:cNvPr id="29697" name="Slide Number Placeholder 4"/>
          <p:cNvSpPr>
            <a:spLocks noGrp="1"/>
          </p:cNvSpPr>
          <p:nvPr>
            <p:ph type="sldNum" sz="quarter" idx="12"/>
          </p:nvPr>
        </p:nvSpPr>
        <p:spPr/>
        <p:txBody>
          <a:bodyPr/>
          <a:lstStyle/>
          <a:p>
            <a:fld id="{66B66401-B40B-4386-8EC4-62F233928ECD}" type="slidenum">
              <a:rPr lang="en-US" smtClean="0">
                <a:latin typeface="Arial" charset="0"/>
              </a:rPr>
              <a:pPr/>
              <a:t>11</a:t>
            </a:fld>
            <a:endParaRPr lang="en-US" smtClean="0">
              <a:latin typeface="Arial" charset="0"/>
            </a:endParaRPr>
          </a:p>
        </p:txBody>
      </p:sp>
      <p:sp>
        <p:nvSpPr>
          <p:cNvPr id="29700" name="Text Box 4"/>
          <p:cNvSpPr txBox="1">
            <a:spLocks noChangeArrowheads="1"/>
          </p:cNvSpPr>
          <p:nvPr/>
        </p:nvSpPr>
        <p:spPr bwMode="auto">
          <a:xfrm>
            <a:off x="3505200" y="1919288"/>
            <a:ext cx="4648200" cy="366712"/>
          </a:xfrm>
          <a:prstGeom prst="rect">
            <a:avLst/>
          </a:prstGeom>
          <a:noFill/>
          <a:ln w="9525">
            <a:noFill/>
            <a:miter lim="800000"/>
            <a:headEnd/>
            <a:tailEnd/>
          </a:ln>
        </p:spPr>
        <p:txBody>
          <a:bodyPr>
            <a:spAutoFit/>
          </a:bodyPr>
          <a:lstStyle/>
          <a:p>
            <a:pPr algn="ctr" eaLnBrk="0" hangingPunct="0">
              <a:spcBef>
                <a:spcPct val="50000"/>
              </a:spcBef>
            </a:pPr>
            <a:r>
              <a:rPr lang="en-US"/>
              <a:t>Gen Nathan Bedford Forrest , CSA CAV</a:t>
            </a:r>
          </a:p>
        </p:txBody>
      </p:sp>
      <p:sp>
        <p:nvSpPr>
          <p:cNvPr id="18437" name="Text Box 5"/>
          <p:cNvSpPr txBox="1">
            <a:spLocks noChangeArrowheads="1"/>
          </p:cNvSpPr>
          <p:nvPr/>
        </p:nvSpPr>
        <p:spPr bwMode="auto">
          <a:xfrm>
            <a:off x="762000" y="5791200"/>
            <a:ext cx="8001000" cy="701675"/>
          </a:xfrm>
          <a:prstGeom prst="rect">
            <a:avLst/>
          </a:prstGeom>
          <a:noFill/>
          <a:ln w="9525">
            <a:noFill/>
            <a:miter lim="800000"/>
            <a:headEnd/>
            <a:tailEnd/>
          </a:ln>
        </p:spPr>
        <p:txBody>
          <a:bodyPr>
            <a:spAutoFit/>
          </a:bodyPr>
          <a:lstStyle/>
          <a:p>
            <a:pPr eaLnBrk="0" hangingPunct="0">
              <a:spcBef>
                <a:spcPct val="50000"/>
              </a:spcBef>
            </a:pPr>
            <a:r>
              <a:rPr lang="en-US" sz="2000" i="0"/>
              <a:t>Effect:  Serve as basis for DRRS planning features- </a:t>
            </a:r>
          </a:p>
          <a:p>
            <a:pPr eaLnBrk="0" hangingPunct="0">
              <a:lnSpc>
                <a:spcPct val="50000"/>
              </a:lnSpc>
              <a:spcBef>
                <a:spcPct val="50000"/>
              </a:spcBef>
            </a:pPr>
            <a:r>
              <a:rPr lang="en-US" sz="2000" i="0"/>
              <a:t>Which units have most needed capability to deploy “now”?</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grpId="0" nodeType="afterEffect">
                                  <p:stCondLst>
                                    <p:cond delay="2500"/>
                                  </p:stCondLst>
                                  <p:iterate type="wd">
                                    <p:tmPct val="10000"/>
                                  </p:iterate>
                                  <p:childTnLst>
                                    <p:set>
                                      <p:cBhvr>
                                        <p:cTn id="6" dur="1" fill="hold">
                                          <p:stCondLst>
                                            <p:cond delay="0"/>
                                          </p:stCondLst>
                                        </p:cTn>
                                        <p:tgtEl>
                                          <p:spTgt spid="18437"/>
                                        </p:tgtEl>
                                        <p:attrNameLst>
                                          <p:attrName>style.visibility</p:attrName>
                                        </p:attrNameLst>
                                      </p:cBhvr>
                                      <p:to>
                                        <p:strVal val="visible"/>
                                      </p:to>
                                    </p:set>
                                    <p:animEffect transition="in" filter="diamond(out)">
                                      <p:cBhvr>
                                        <p:cTn id="7" dur="20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90600" y="230188"/>
            <a:ext cx="7391400" cy="487362"/>
          </a:xfrm>
        </p:spPr>
        <p:txBody>
          <a:bodyPr>
            <a:normAutofit fontScale="90000"/>
          </a:bodyPr>
          <a:lstStyle/>
          <a:p>
            <a:pPr>
              <a:defRPr/>
            </a:pPr>
            <a:r>
              <a:rPr lang="en-US" smtClean="0"/>
              <a:t> Famous METs from History</a:t>
            </a:r>
          </a:p>
        </p:txBody>
      </p:sp>
      <p:sp>
        <p:nvSpPr>
          <p:cNvPr id="31747" name="Rectangle 3"/>
          <p:cNvSpPr>
            <a:spLocks noGrp="1" noChangeArrowheads="1"/>
          </p:cNvSpPr>
          <p:nvPr>
            <p:ph idx="1"/>
          </p:nvPr>
        </p:nvSpPr>
        <p:spPr/>
        <p:txBody>
          <a:bodyPr/>
          <a:lstStyle/>
          <a:p>
            <a:r>
              <a:rPr lang="en-US" smtClean="0"/>
              <a:t>“Don’t fire until you see the whites of their eyes”</a:t>
            </a:r>
          </a:p>
        </p:txBody>
      </p:sp>
      <p:sp>
        <p:nvSpPr>
          <p:cNvPr id="31745" name="Slide Number Placeholder 4"/>
          <p:cNvSpPr>
            <a:spLocks noGrp="1"/>
          </p:cNvSpPr>
          <p:nvPr>
            <p:ph type="sldNum" sz="quarter" idx="12"/>
          </p:nvPr>
        </p:nvSpPr>
        <p:spPr/>
        <p:txBody>
          <a:bodyPr/>
          <a:lstStyle/>
          <a:p>
            <a:fld id="{75BCED88-9A03-466C-B661-38E685D55313}" type="slidenum">
              <a:rPr lang="en-US" smtClean="0">
                <a:latin typeface="Arial" charset="0"/>
              </a:rPr>
              <a:pPr/>
              <a:t>12</a:t>
            </a:fld>
            <a:endParaRPr lang="en-US" smtClean="0">
              <a:latin typeface="Arial" charset="0"/>
            </a:endParaRPr>
          </a:p>
        </p:txBody>
      </p:sp>
      <p:sp>
        <p:nvSpPr>
          <p:cNvPr id="31748" name="Text Box 4"/>
          <p:cNvSpPr txBox="1">
            <a:spLocks noChangeArrowheads="1"/>
          </p:cNvSpPr>
          <p:nvPr/>
        </p:nvSpPr>
        <p:spPr bwMode="auto">
          <a:xfrm>
            <a:off x="1447800" y="2819400"/>
            <a:ext cx="5105400" cy="519113"/>
          </a:xfrm>
          <a:prstGeom prst="rect">
            <a:avLst/>
          </a:prstGeom>
          <a:noFill/>
          <a:ln w="9525">
            <a:noFill/>
            <a:miter lim="800000"/>
            <a:headEnd/>
            <a:tailEnd/>
          </a:ln>
        </p:spPr>
        <p:txBody>
          <a:bodyPr>
            <a:spAutoFit/>
          </a:bodyPr>
          <a:lstStyle/>
          <a:p>
            <a:pPr>
              <a:spcBef>
                <a:spcPct val="50000"/>
              </a:spcBef>
            </a:pPr>
            <a:r>
              <a:rPr lang="en-US" sz="2800" b="0" i="0">
                <a:latin typeface="Times New Roman" pitchFamily="18" charset="0"/>
              </a:rPr>
              <a:t>Left as an exercise for the reader</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90600" y="230188"/>
            <a:ext cx="7391400" cy="487362"/>
          </a:xfrm>
        </p:spPr>
        <p:txBody>
          <a:bodyPr>
            <a:normAutofit fontScale="90000"/>
          </a:bodyPr>
          <a:lstStyle/>
          <a:p>
            <a:pPr>
              <a:defRPr/>
            </a:pPr>
            <a:r>
              <a:rPr lang="en-US" smtClean="0"/>
              <a:t> Famous METs from History</a:t>
            </a:r>
          </a:p>
        </p:txBody>
      </p:sp>
      <p:sp>
        <p:nvSpPr>
          <p:cNvPr id="33795" name="Rectangle 3"/>
          <p:cNvSpPr>
            <a:spLocks noGrp="1" noChangeArrowheads="1"/>
          </p:cNvSpPr>
          <p:nvPr>
            <p:ph idx="1"/>
          </p:nvPr>
        </p:nvSpPr>
        <p:spPr/>
        <p:txBody>
          <a:bodyPr/>
          <a:lstStyle/>
          <a:p>
            <a:r>
              <a:rPr lang="en-US" smtClean="0"/>
              <a:t>“Damn the torpedoes, full speed ahead!”</a:t>
            </a:r>
          </a:p>
        </p:txBody>
      </p:sp>
      <p:sp>
        <p:nvSpPr>
          <p:cNvPr id="33793" name="Slide Number Placeholder 4"/>
          <p:cNvSpPr>
            <a:spLocks noGrp="1"/>
          </p:cNvSpPr>
          <p:nvPr>
            <p:ph type="sldNum" sz="quarter" idx="12"/>
          </p:nvPr>
        </p:nvSpPr>
        <p:spPr/>
        <p:txBody>
          <a:bodyPr/>
          <a:lstStyle/>
          <a:p>
            <a:fld id="{9D95C120-DFB2-4FFC-8A8E-3655E7157BC8}" type="slidenum">
              <a:rPr lang="en-US" smtClean="0">
                <a:latin typeface="Arial" charset="0"/>
              </a:rPr>
              <a:pPr/>
              <a:t>13</a:t>
            </a:fld>
            <a:endParaRPr lang="en-US" smtClean="0">
              <a:latin typeface="Arial" charset="0"/>
            </a:endParaRPr>
          </a:p>
        </p:txBody>
      </p:sp>
      <p:sp>
        <p:nvSpPr>
          <p:cNvPr id="33796" name="Text Box 4"/>
          <p:cNvSpPr txBox="1">
            <a:spLocks noChangeArrowheads="1"/>
          </p:cNvSpPr>
          <p:nvPr/>
        </p:nvSpPr>
        <p:spPr bwMode="auto">
          <a:xfrm>
            <a:off x="1447800" y="2819400"/>
            <a:ext cx="5105400" cy="519113"/>
          </a:xfrm>
          <a:prstGeom prst="rect">
            <a:avLst/>
          </a:prstGeom>
          <a:noFill/>
          <a:ln w="9525">
            <a:noFill/>
            <a:miter lim="800000"/>
            <a:headEnd/>
            <a:tailEnd/>
          </a:ln>
        </p:spPr>
        <p:txBody>
          <a:bodyPr>
            <a:spAutoFit/>
          </a:bodyPr>
          <a:lstStyle/>
          <a:p>
            <a:pPr>
              <a:spcBef>
                <a:spcPct val="50000"/>
              </a:spcBef>
            </a:pPr>
            <a:r>
              <a:rPr lang="en-US" sz="2800" b="0" i="0">
                <a:latin typeface="Times New Roman" pitchFamily="18" charset="0"/>
              </a:rPr>
              <a:t>Left as an exercise for the reader</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55CAE27-734F-443D-9C32-9AF364F28FCB}" type="slidenum">
              <a:rPr lang="en-US" smtClean="0"/>
              <a:pPr>
                <a:defRPr/>
              </a:pPr>
              <a:t>14</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1219200" y="381000"/>
            <a:ext cx="6563251" cy="5919588"/>
          </a:xfrm>
          <a:prstGeom prst="rect">
            <a:avLst/>
          </a:prstGeom>
          <a:noFill/>
          <a:ln w="9525">
            <a:noFill/>
            <a:miter lim="800000"/>
            <a:headEnd/>
            <a:tailEnd/>
          </a:ln>
        </p:spPr>
      </p:pic>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457200" y="274638"/>
            <a:ext cx="8229600" cy="868362"/>
          </a:xfrm>
        </p:spPr>
        <p:txBody>
          <a:bodyPr/>
          <a:lstStyle/>
          <a:p>
            <a:pPr>
              <a:defRPr/>
            </a:pPr>
            <a:r>
              <a:rPr lang="en-US" dirty="0" smtClean="0"/>
              <a:t>How Hard are NMETLs?</a:t>
            </a:r>
          </a:p>
        </p:txBody>
      </p:sp>
      <p:sp>
        <p:nvSpPr>
          <p:cNvPr id="15363" name="Rectangle 3"/>
          <p:cNvSpPr>
            <a:spLocks noGrp="1" noChangeArrowheads="1"/>
          </p:cNvSpPr>
          <p:nvPr>
            <p:ph idx="1"/>
          </p:nvPr>
        </p:nvSpPr>
        <p:spPr>
          <a:xfrm>
            <a:off x="228600" y="1143000"/>
            <a:ext cx="8763000" cy="5181600"/>
          </a:xfrm>
        </p:spPr>
        <p:txBody>
          <a:bodyPr/>
          <a:lstStyle/>
          <a:p>
            <a:pPr>
              <a:lnSpc>
                <a:spcPct val="90000"/>
              </a:lnSpc>
              <a:buFontTx/>
              <a:buNone/>
            </a:pPr>
            <a:r>
              <a:rPr lang="en-US" dirty="0" smtClean="0">
                <a:cs typeface="Arial" charset="0"/>
              </a:rPr>
              <a:t>Sort of like Baseball in </a:t>
            </a:r>
            <a:r>
              <a:rPr lang="en-US" dirty="0" smtClean="0">
                <a:solidFill>
                  <a:srgbClr val="0000FF"/>
                </a:solidFill>
                <a:cs typeface="Arial" charset="0"/>
              </a:rPr>
              <a:t>the middle of </a:t>
            </a:r>
            <a:r>
              <a:rPr lang="en-US" dirty="0" smtClean="0">
                <a:cs typeface="Arial" charset="0"/>
              </a:rPr>
              <a:t>China:</a:t>
            </a:r>
          </a:p>
          <a:p>
            <a:pPr algn="ctr">
              <a:lnSpc>
                <a:spcPct val="90000"/>
              </a:lnSpc>
              <a:buFontTx/>
              <a:buNone/>
            </a:pPr>
            <a:r>
              <a:rPr lang="en-US" sz="2000" dirty="0" smtClean="0">
                <a:cs typeface="Arial" charset="0"/>
              </a:rPr>
              <a:t>The Game</a:t>
            </a:r>
            <a:endParaRPr lang="en-US" sz="2000" dirty="0" smtClean="0"/>
          </a:p>
          <a:p>
            <a:pPr>
              <a:lnSpc>
                <a:spcPct val="90000"/>
              </a:lnSpc>
            </a:pPr>
            <a:r>
              <a:rPr lang="en-US" sz="1800" dirty="0" smtClean="0">
                <a:cs typeface="Arial" charset="0"/>
              </a:rPr>
              <a:t>SECTION 1. Baseball is a game made up of two teams of nine players each.  The team at bat is known as the offensive team, and its objective is to have its batters become base runners and its runners to advance legally, touching all bases. When this is done, a run is scored.  The team in the field is known as the defensive team, and its objective is to prevent offensive players from becoming base runners and advancing around the bases. When three offensive players are legally put out, the teams change from the offensive to the defensive and from defensive to offensive.</a:t>
            </a:r>
            <a:endParaRPr lang="en-US" sz="1800" dirty="0" smtClean="0"/>
          </a:p>
          <a:p>
            <a:pPr>
              <a:lnSpc>
                <a:spcPct val="90000"/>
              </a:lnSpc>
            </a:pPr>
            <a:r>
              <a:rPr lang="en-US" sz="1800" dirty="0" smtClean="0">
                <a:cs typeface="Arial" charset="0"/>
              </a:rPr>
              <a:t>The object of each team is to score more runs than its opponents. The winner of the game shall be the team that scores, in accordance with these rules, the greater number of runs at the conclusion of a regulation game.</a:t>
            </a:r>
            <a:endParaRPr lang="en-US" sz="1800" dirty="0" smtClean="0"/>
          </a:p>
          <a:p>
            <a:pPr>
              <a:lnSpc>
                <a:spcPct val="90000"/>
              </a:lnSpc>
            </a:pPr>
            <a:r>
              <a:rPr lang="en-US" sz="1800" dirty="0" smtClean="0"/>
              <a:t>The Playing Field</a:t>
            </a:r>
          </a:p>
          <a:p>
            <a:pPr>
              <a:lnSpc>
                <a:spcPct val="90000"/>
              </a:lnSpc>
            </a:pPr>
            <a:r>
              <a:rPr lang="en-US" sz="1800" dirty="0" smtClean="0"/>
              <a:t>Infield, Outfield Dimensions</a:t>
            </a:r>
          </a:p>
        </p:txBody>
      </p:sp>
      <p:sp>
        <p:nvSpPr>
          <p:cNvPr id="15361" name="Slide Number Placeholder 4"/>
          <p:cNvSpPr>
            <a:spLocks noGrp="1"/>
          </p:cNvSpPr>
          <p:nvPr>
            <p:ph type="sldNum" sz="quarter" idx="12"/>
          </p:nvPr>
        </p:nvSpPr>
        <p:spPr/>
        <p:txBody>
          <a:bodyPr/>
          <a:lstStyle/>
          <a:p>
            <a:fld id="{5F11E530-BAE2-4FEE-93D6-07E0278D7AE2}" type="slidenum">
              <a:rPr lang="en-US" smtClean="0">
                <a:latin typeface="Arial" charset="0"/>
              </a:rPr>
              <a:pPr/>
              <a:t>2</a:t>
            </a:fld>
            <a:endParaRPr lang="en-US" smtClean="0">
              <a:latin typeface="Arial" charset="0"/>
            </a:endParaRPr>
          </a:p>
        </p:txBody>
      </p:sp>
      <p:sp>
        <p:nvSpPr>
          <p:cNvPr id="3" name="AutoShape 4"/>
          <p:cNvSpPr>
            <a:spLocks noChangeArrowheads="1"/>
          </p:cNvSpPr>
          <p:nvPr/>
        </p:nvSpPr>
        <p:spPr bwMode="auto">
          <a:xfrm>
            <a:off x="5715000" y="609600"/>
            <a:ext cx="2971800" cy="1676400"/>
          </a:xfrm>
          <a:prstGeom prst="cloudCallout">
            <a:avLst>
              <a:gd name="adj1" fmla="val -165980"/>
              <a:gd name="adj2" fmla="val 93344"/>
            </a:avLst>
          </a:prstGeom>
          <a:solidFill>
            <a:schemeClr val="accent1"/>
          </a:solidFill>
          <a:ln w="9525">
            <a:solidFill>
              <a:schemeClr val="tx1"/>
            </a:solidFill>
            <a:round/>
            <a:headEnd/>
            <a:tailEnd/>
          </a:ln>
        </p:spPr>
        <p:txBody>
          <a:bodyPr anchor="ctr"/>
          <a:lstStyle/>
          <a:p>
            <a:pPr algn="ctr" eaLnBrk="0" hangingPunct="0"/>
            <a:r>
              <a:rPr lang="en-US" b="0" i="0" dirty="0">
                <a:solidFill>
                  <a:srgbClr val="FFFF00"/>
                </a:solidFill>
              </a:rPr>
              <a:t>…that’s what these sticks must be for….</a:t>
            </a:r>
          </a:p>
        </p:txBody>
      </p:sp>
      <p:sp>
        <p:nvSpPr>
          <p:cNvPr id="3077" name="AutoShape 5"/>
          <p:cNvSpPr>
            <a:spLocks noChangeArrowheads="1"/>
          </p:cNvSpPr>
          <p:nvPr/>
        </p:nvSpPr>
        <p:spPr bwMode="auto">
          <a:xfrm>
            <a:off x="1905000" y="4648200"/>
            <a:ext cx="1676400" cy="1524000"/>
          </a:xfrm>
          <a:prstGeom prst="wedgeRoundRectCallout">
            <a:avLst>
              <a:gd name="adj1" fmla="val 129263"/>
              <a:gd name="adj2" fmla="val -130305"/>
              <a:gd name="adj3" fmla="val 16667"/>
            </a:avLst>
          </a:prstGeom>
          <a:solidFill>
            <a:schemeClr val="accent1"/>
          </a:solidFill>
          <a:ln w="9525">
            <a:solidFill>
              <a:schemeClr val="tx1"/>
            </a:solidFill>
            <a:miter lim="800000"/>
            <a:headEnd/>
            <a:tailEnd/>
          </a:ln>
        </p:spPr>
        <p:txBody>
          <a:bodyPr anchor="ctr"/>
          <a:lstStyle/>
          <a:p>
            <a:pPr algn="ctr" eaLnBrk="0" hangingPunct="0"/>
            <a:r>
              <a:rPr lang="en-US" i="0">
                <a:solidFill>
                  <a:srgbClr val="FFFF00"/>
                </a:solidFill>
              </a:rPr>
              <a:t>Obviously!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077"/>
                                        </p:tgtEl>
                                        <p:attrNameLst>
                                          <p:attrName>style.visibility</p:attrName>
                                        </p:attrNameLst>
                                      </p:cBhvr>
                                      <p:to>
                                        <p:strVal val="visible"/>
                                      </p:to>
                                    </p:set>
                                    <p:animEffect transition="in" filter="blinds(horizontal)">
                                      <p:cBhvr>
                                        <p:cTn id="13" dur="5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07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defRPr/>
            </a:pPr>
            <a:r>
              <a:rPr lang="en-US" smtClean="0"/>
              <a:t>How hard are METLs?</a:t>
            </a:r>
          </a:p>
        </p:txBody>
      </p:sp>
      <p:sp>
        <p:nvSpPr>
          <p:cNvPr id="17411" name="Rectangle 3"/>
          <p:cNvSpPr>
            <a:spLocks noGrp="1" noChangeArrowheads="1"/>
          </p:cNvSpPr>
          <p:nvPr>
            <p:ph idx="1"/>
          </p:nvPr>
        </p:nvSpPr>
        <p:spPr/>
        <p:txBody>
          <a:bodyPr/>
          <a:lstStyle/>
          <a:p>
            <a:endParaRPr lang="en-US" sz="2100" smtClean="0"/>
          </a:p>
          <a:p>
            <a:endParaRPr lang="en-US" sz="2100" smtClean="0"/>
          </a:p>
          <a:p>
            <a:endParaRPr lang="en-US" sz="2100" smtClean="0"/>
          </a:p>
          <a:p>
            <a:r>
              <a:rPr lang="en-US" sz="2100" smtClean="0"/>
              <a:t>Just like Baseball:  Unless see it played and get in the game, you’ll never “get it” from just reading and watching!</a:t>
            </a:r>
          </a:p>
          <a:p>
            <a:endParaRPr lang="en-US" smtClean="0"/>
          </a:p>
        </p:txBody>
      </p:sp>
      <p:sp>
        <p:nvSpPr>
          <p:cNvPr id="17409" name="Slide Number Placeholder 4"/>
          <p:cNvSpPr>
            <a:spLocks noGrp="1"/>
          </p:cNvSpPr>
          <p:nvPr>
            <p:ph type="sldNum" sz="quarter" idx="12"/>
          </p:nvPr>
        </p:nvSpPr>
        <p:spPr/>
        <p:txBody>
          <a:bodyPr/>
          <a:lstStyle/>
          <a:p>
            <a:fld id="{CDCD02E6-3555-4A24-95E4-4750A799F1FF}" type="slidenum">
              <a:rPr lang="en-US" smtClean="0">
                <a:latin typeface="Arial" charset="0"/>
              </a:rPr>
              <a:pPr/>
              <a:t>3</a:t>
            </a:fld>
            <a:endParaRPr lang="en-US" smtClean="0">
              <a:latin typeface="Arial"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728788" y="228600"/>
            <a:ext cx="6653212" cy="487363"/>
          </a:xfrm>
        </p:spPr>
        <p:txBody>
          <a:bodyPr>
            <a:normAutofit fontScale="90000"/>
          </a:bodyPr>
          <a:lstStyle/>
          <a:p>
            <a:pPr>
              <a:defRPr/>
            </a:pPr>
            <a:r>
              <a:rPr lang="en-US" smtClean="0"/>
              <a:t>Famous METs from History</a:t>
            </a:r>
          </a:p>
        </p:txBody>
      </p:sp>
      <p:sp>
        <p:nvSpPr>
          <p:cNvPr id="18435" name="Rectangle 3"/>
          <p:cNvSpPr>
            <a:spLocks noGrp="1" noChangeArrowheads="1"/>
          </p:cNvSpPr>
          <p:nvPr>
            <p:ph idx="1"/>
          </p:nvPr>
        </p:nvSpPr>
        <p:spPr/>
        <p:txBody>
          <a:bodyPr/>
          <a:lstStyle/>
          <a:p>
            <a:r>
              <a:rPr lang="en-US" smtClean="0"/>
              <a:t>Yogi</a:t>
            </a:r>
          </a:p>
        </p:txBody>
      </p:sp>
      <p:sp>
        <p:nvSpPr>
          <p:cNvPr id="18433" name="Slide Number Placeholder 4"/>
          <p:cNvSpPr>
            <a:spLocks noGrp="1"/>
          </p:cNvSpPr>
          <p:nvPr>
            <p:ph type="sldNum" sz="quarter" idx="12"/>
          </p:nvPr>
        </p:nvSpPr>
        <p:spPr/>
        <p:txBody>
          <a:bodyPr/>
          <a:lstStyle/>
          <a:p>
            <a:fld id="{503B7CEB-4B3A-4905-B720-F4FEA8139859}" type="slidenum">
              <a:rPr lang="en-US" smtClean="0">
                <a:latin typeface="Arial" charset="0"/>
              </a:rPr>
              <a:pPr/>
              <a:t>4</a:t>
            </a:fld>
            <a:endParaRPr lang="en-US" smtClean="0">
              <a:latin typeface="Arial" charset="0"/>
            </a:endParaRPr>
          </a:p>
        </p:txBody>
      </p:sp>
      <p:sp>
        <p:nvSpPr>
          <p:cNvPr id="7172" name="Text Box 4"/>
          <p:cNvSpPr txBox="1">
            <a:spLocks noChangeArrowheads="1"/>
          </p:cNvSpPr>
          <p:nvPr/>
        </p:nvSpPr>
        <p:spPr bwMode="auto">
          <a:xfrm>
            <a:off x="2057400" y="3886200"/>
            <a:ext cx="4800600" cy="366713"/>
          </a:xfrm>
          <a:prstGeom prst="rect">
            <a:avLst/>
          </a:prstGeom>
          <a:noFill/>
          <a:ln w="9525">
            <a:noFill/>
            <a:miter lim="800000"/>
            <a:headEnd/>
            <a:tailEnd/>
          </a:ln>
        </p:spPr>
        <p:txBody>
          <a:bodyPr>
            <a:spAutoFit/>
          </a:bodyPr>
          <a:lstStyle/>
          <a:p>
            <a:pPr algn="ctr" eaLnBrk="0" hangingPunct="0">
              <a:spcBef>
                <a:spcPct val="50000"/>
              </a:spcBef>
            </a:pPr>
            <a:r>
              <a:rPr lang="en-US"/>
              <a:t>OK, let me try again</a:t>
            </a:r>
          </a:p>
        </p:txBody>
      </p:sp>
      <p:pic>
        <p:nvPicPr>
          <p:cNvPr id="18437" name="Picture 5" descr="YOGI"/>
          <p:cNvPicPr>
            <a:picLocks noChangeAspect="1" noChangeArrowheads="1"/>
          </p:cNvPicPr>
          <p:nvPr/>
        </p:nvPicPr>
        <p:blipFill>
          <a:blip r:embed="rId2" cstate="print"/>
          <a:srcRect/>
          <a:stretch>
            <a:fillRect/>
          </a:stretch>
        </p:blipFill>
        <p:spPr bwMode="auto">
          <a:xfrm>
            <a:off x="3346450" y="1447800"/>
            <a:ext cx="939800" cy="12954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2000"/>
                                  </p:stCondLst>
                                  <p:childTnLst>
                                    <p:set>
                                      <p:cBhvr>
                                        <p:cTn id="6" dur="1" fill="hold">
                                          <p:stCondLst>
                                            <p:cond delay="0"/>
                                          </p:stCondLst>
                                        </p:cTn>
                                        <p:tgtEl>
                                          <p:spTgt spid="7172"/>
                                        </p:tgtEl>
                                        <p:attrNameLst>
                                          <p:attrName>style.visibility</p:attrName>
                                        </p:attrNameLst>
                                      </p:cBhvr>
                                      <p:to>
                                        <p:strVal val="visible"/>
                                      </p:to>
                                    </p:set>
                                    <p:animEffect transition="in" filter="box(in)">
                                      <p:cBhvr>
                                        <p:cTn id="7" dur="5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74700" y="376238"/>
            <a:ext cx="7391400" cy="438150"/>
          </a:xfrm>
        </p:spPr>
        <p:txBody>
          <a:bodyPr>
            <a:normAutofit fontScale="90000"/>
          </a:bodyPr>
          <a:lstStyle/>
          <a:p>
            <a:pPr>
              <a:lnSpc>
                <a:spcPct val="90000"/>
              </a:lnSpc>
              <a:defRPr/>
            </a:pPr>
            <a:r>
              <a:rPr lang="en-US" smtClean="0"/>
              <a:t>NMETL framework</a:t>
            </a:r>
          </a:p>
        </p:txBody>
      </p:sp>
      <p:sp>
        <p:nvSpPr>
          <p:cNvPr id="19459" name="Rectangle 3"/>
          <p:cNvSpPr>
            <a:spLocks noGrp="1" noChangeArrowheads="1"/>
          </p:cNvSpPr>
          <p:nvPr>
            <p:ph idx="1"/>
          </p:nvPr>
        </p:nvSpPr>
        <p:spPr/>
        <p:txBody>
          <a:bodyPr/>
          <a:lstStyle/>
          <a:p>
            <a:pPr>
              <a:buFontTx/>
              <a:buNone/>
            </a:pPr>
            <a:r>
              <a:rPr lang="en-US" sz="2800" smtClean="0"/>
              <a:t>Perform this task….</a:t>
            </a:r>
          </a:p>
          <a:p>
            <a:pPr>
              <a:buFontTx/>
              <a:buNone/>
            </a:pPr>
            <a:endParaRPr lang="en-US" sz="2800" smtClean="0"/>
          </a:p>
          <a:p>
            <a:pPr lvl="1">
              <a:buFontTx/>
              <a:buNone/>
            </a:pPr>
            <a:r>
              <a:rPr lang="en-US" sz="2800" smtClean="0"/>
              <a:t>		…. Under these conditions….</a:t>
            </a:r>
          </a:p>
          <a:p>
            <a:pPr lvl="1">
              <a:buFontTx/>
              <a:buNone/>
            </a:pPr>
            <a:endParaRPr lang="en-US" sz="2800" smtClean="0"/>
          </a:p>
          <a:p>
            <a:pPr lvl="2">
              <a:buFontTx/>
              <a:buNone/>
            </a:pPr>
            <a:r>
              <a:rPr lang="en-US" sz="2400" smtClean="0"/>
              <a:t>				</a:t>
            </a:r>
            <a:r>
              <a:rPr lang="en-US" sz="2800" smtClean="0"/>
              <a:t>….To this standard.</a:t>
            </a:r>
            <a:endParaRPr lang="en-US" sz="2400" smtClean="0"/>
          </a:p>
        </p:txBody>
      </p:sp>
      <p:sp>
        <p:nvSpPr>
          <p:cNvPr id="19457" name="Slide Number Placeholder 4"/>
          <p:cNvSpPr>
            <a:spLocks noGrp="1"/>
          </p:cNvSpPr>
          <p:nvPr>
            <p:ph type="sldNum" sz="quarter" idx="12"/>
          </p:nvPr>
        </p:nvSpPr>
        <p:spPr/>
        <p:txBody>
          <a:bodyPr/>
          <a:lstStyle/>
          <a:p>
            <a:fld id="{E5E48D07-77C7-4258-AD03-D6D9F3C6630B}" type="slidenum">
              <a:rPr lang="en-US" smtClean="0">
                <a:latin typeface="Arial" charset="0"/>
              </a:rPr>
              <a:pPr/>
              <a:t>5</a:t>
            </a:fld>
            <a:endParaRPr lang="en-US" smtClean="0">
              <a:latin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6"/>
          <p:cNvSpPr>
            <a:spLocks noGrp="1" noChangeArrowheads="1"/>
          </p:cNvSpPr>
          <p:nvPr>
            <p:ph type="title"/>
          </p:nvPr>
        </p:nvSpPr>
        <p:spPr>
          <a:xfrm>
            <a:off x="609600" y="228600"/>
            <a:ext cx="8534400" cy="714375"/>
          </a:xfrm>
        </p:spPr>
        <p:txBody>
          <a:bodyPr lIns="90488" tIns="44450" rIns="90488" bIns="44450"/>
          <a:lstStyle/>
          <a:p>
            <a:pPr>
              <a:defRPr/>
            </a:pPr>
            <a:r>
              <a:rPr lang="en-US" sz="3600" smtClean="0"/>
              <a:t>STANDARDS, Measures &amp; Criteria</a:t>
            </a:r>
          </a:p>
        </p:txBody>
      </p:sp>
      <p:sp>
        <p:nvSpPr>
          <p:cNvPr id="21511" name="Rectangle 7"/>
          <p:cNvSpPr>
            <a:spLocks noGrp="1" noChangeArrowheads="1"/>
          </p:cNvSpPr>
          <p:nvPr>
            <p:ph idx="1"/>
          </p:nvPr>
        </p:nvSpPr>
        <p:spPr>
          <a:xfrm>
            <a:off x="685800" y="2057400"/>
            <a:ext cx="7734300" cy="2743200"/>
          </a:xfrm>
        </p:spPr>
        <p:txBody>
          <a:bodyPr lIns="90488" tIns="44450" rIns="90488" bIns="44450">
            <a:normAutofit lnSpcReduction="10000"/>
          </a:bodyPr>
          <a:lstStyle/>
          <a:p>
            <a:pPr>
              <a:lnSpc>
                <a:spcPct val="90000"/>
              </a:lnSpc>
              <a:buFontTx/>
              <a:buNone/>
            </a:pPr>
            <a:r>
              <a:rPr lang="en-US" i="0" u="sng" smtClean="0">
                <a:solidFill>
                  <a:schemeClr val="hlink"/>
                </a:solidFill>
              </a:rPr>
              <a:t>Measures</a:t>
            </a:r>
            <a:r>
              <a:rPr lang="en-US" smtClean="0">
                <a:solidFill>
                  <a:schemeClr val="hlink"/>
                </a:solidFill>
              </a:rPr>
              <a:t> </a:t>
            </a:r>
          </a:p>
          <a:p>
            <a:pPr lvl="1">
              <a:lnSpc>
                <a:spcPct val="90000"/>
              </a:lnSpc>
              <a:buSzPct val="130000"/>
            </a:pPr>
            <a:r>
              <a:rPr lang="en-US" sz="1800" smtClean="0"/>
              <a:t>Distinguish among varying levels of </a:t>
            </a:r>
            <a:r>
              <a:rPr lang="en-US" sz="1800" smtClean="0">
                <a:solidFill>
                  <a:srgbClr val="FF0000"/>
                </a:solidFill>
              </a:rPr>
              <a:t>task performance</a:t>
            </a:r>
          </a:p>
          <a:p>
            <a:pPr lvl="1">
              <a:lnSpc>
                <a:spcPct val="90000"/>
              </a:lnSpc>
              <a:buSzPct val="130000"/>
            </a:pPr>
            <a:r>
              <a:rPr lang="en-US" sz="1800" smtClean="0"/>
              <a:t>Allow commanders to establish </a:t>
            </a:r>
            <a:r>
              <a:rPr lang="en-US" sz="1800" smtClean="0">
                <a:solidFill>
                  <a:schemeClr val="hlink"/>
                </a:solidFill>
              </a:rPr>
              <a:t>standards</a:t>
            </a:r>
            <a:r>
              <a:rPr lang="en-US" sz="1800" smtClean="0"/>
              <a:t> </a:t>
            </a:r>
            <a:r>
              <a:rPr lang="en-US" sz="1800" smtClean="0">
                <a:solidFill>
                  <a:srgbClr val="FF0000"/>
                </a:solidFill>
              </a:rPr>
              <a:t>consistent with mission requirements</a:t>
            </a:r>
            <a:endParaRPr lang="en-US" sz="1800" smtClean="0"/>
          </a:p>
          <a:p>
            <a:pPr lvl="1">
              <a:lnSpc>
                <a:spcPct val="90000"/>
              </a:lnSpc>
              <a:buSzPct val="130000"/>
            </a:pPr>
            <a:r>
              <a:rPr lang="en-US" sz="1800" smtClean="0"/>
              <a:t>Provide basis for </a:t>
            </a:r>
            <a:r>
              <a:rPr lang="en-US" sz="1800" smtClean="0">
                <a:solidFill>
                  <a:schemeClr val="hlink"/>
                </a:solidFill>
              </a:rPr>
              <a:t>evaluation</a:t>
            </a:r>
            <a:r>
              <a:rPr lang="en-US" sz="1800" smtClean="0"/>
              <a:t> and </a:t>
            </a:r>
            <a:r>
              <a:rPr lang="en-US" sz="1800" smtClean="0">
                <a:solidFill>
                  <a:schemeClr val="hlink"/>
                </a:solidFill>
              </a:rPr>
              <a:t>assessment</a:t>
            </a:r>
            <a:r>
              <a:rPr lang="en-US" sz="1800" smtClean="0"/>
              <a:t> of performance (e.g., Task performance </a:t>
            </a:r>
            <a:r>
              <a:rPr lang="en-US" sz="1800" smtClean="0">
                <a:solidFill>
                  <a:schemeClr val="hlink"/>
                </a:solidFill>
              </a:rPr>
              <a:t>evaluation</a:t>
            </a:r>
            <a:r>
              <a:rPr lang="en-US" sz="1800" smtClean="0"/>
              <a:t> and </a:t>
            </a:r>
            <a:r>
              <a:rPr lang="en-US" sz="1800" smtClean="0">
                <a:solidFill>
                  <a:schemeClr val="hlink"/>
                </a:solidFill>
              </a:rPr>
              <a:t>readiness</a:t>
            </a:r>
            <a:r>
              <a:rPr lang="en-US" sz="1800" smtClean="0"/>
              <a:t> assessment)</a:t>
            </a:r>
          </a:p>
          <a:p>
            <a:pPr>
              <a:lnSpc>
                <a:spcPct val="90000"/>
              </a:lnSpc>
              <a:buSzPct val="130000"/>
              <a:buFontTx/>
              <a:buNone/>
            </a:pPr>
            <a:r>
              <a:rPr lang="en-US" u="sng" smtClean="0">
                <a:solidFill>
                  <a:srgbClr val="0000FF"/>
                </a:solidFill>
              </a:rPr>
              <a:t>Criteria:</a:t>
            </a:r>
            <a:r>
              <a:rPr lang="en-US" smtClean="0">
                <a:solidFill>
                  <a:srgbClr val="0000FF"/>
                </a:solidFill>
              </a:rPr>
              <a:t>  Same</a:t>
            </a:r>
            <a:r>
              <a:rPr lang="en-US" smtClean="0"/>
              <a:t> as Balanced Scorecard “Targets”</a:t>
            </a:r>
          </a:p>
        </p:txBody>
      </p:sp>
      <p:sp>
        <p:nvSpPr>
          <p:cNvPr id="21505" name="Slide Number Placeholder 4"/>
          <p:cNvSpPr>
            <a:spLocks noGrp="1"/>
          </p:cNvSpPr>
          <p:nvPr>
            <p:ph type="sldNum" sz="quarter" idx="12"/>
          </p:nvPr>
        </p:nvSpPr>
        <p:spPr/>
        <p:txBody>
          <a:bodyPr/>
          <a:lstStyle/>
          <a:p>
            <a:fld id="{FDB688DE-11BB-439F-9652-D73AF406C0A1}" type="slidenum">
              <a:rPr lang="en-US" smtClean="0">
                <a:latin typeface="Arial" charset="0"/>
              </a:rPr>
              <a:pPr/>
              <a:t>6</a:t>
            </a:fld>
            <a:endParaRPr lang="en-US" smtClean="0">
              <a:latin typeface="Arial" charset="0"/>
            </a:endParaRPr>
          </a:p>
        </p:txBody>
      </p:sp>
      <p:sp>
        <p:nvSpPr>
          <p:cNvPr id="21506"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algn="ctr" eaLnBrk="0" hangingPunct="0"/>
            <a:endParaRPr lang="en-US"/>
          </a:p>
        </p:txBody>
      </p:sp>
      <p:sp>
        <p:nvSpPr>
          <p:cNvPr id="21507"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algn="ctr" eaLnBrk="0" hangingPunct="0"/>
            <a:endParaRPr lang="en-US"/>
          </a:p>
        </p:txBody>
      </p:sp>
      <p:sp>
        <p:nvSpPr>
          <p:cNvPr id="21508"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algn="ctr" eaLnBrk="0" hangingPunct="0"/>
            <a:endParaRPr lang="en-US"/>
          </a:p>
        </p:txBody>
      </p:sp>
      <p:sp>
        <p:nvSpPr>
          <p:cNvPr id="21509"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algn="ctr" eaLnBrk="0" hangingPunct="0"/>
            <a:endParaRPr lang="en-US"/>
          </a:p>
        </p:txBody>
      </p:sp>
      <p:grpSp>
        <p:nvGrpSpPr>
          <p:cNvPr id="21512" name="Group 8"/>
          <p:cNvGrpSpPr>
            <a:grpSpLocks/>
          </p:cNvGrpSpPr>
          <p:nvPr/>
        </p:nvGrpSpPr>
        <p:grpSpPr bwMode="auto">
          <a:xfrm>
            <a:off x="152400" y="5105400"/>
            <a:ext cx="8763000" cy="1066800"/>
            <a:chOff x="0" y="2544"/>
            <a:chExt cx="5520" cy="672"/>
          </a:xfrm>
        </p:grpSpPr>
        <p:sp>
          <p:nvSpPr>
            <p:cNvPr id="21514" name="Rectangle 9"/>
            <p:cNvSpPr>
              <a:spLocks noChangeArrowheads="1"/>
            </p:cNvSpPr>
            <p:nvPr/>
          </p:nvSpPr>
          <p:spPr bwMode="auto">
            <a:xfrm>
              <a:off x="0" y="2544"/>
              <a:ext cx="5520" cy="672"/>
            </a:xfrm>
            <a:prstGeom prst="rect">
              <a:avLst/>
            </a:prstGeom>
            <a:noFill/>
            <a:ln w="50800">
              <a:solidFill>
                <a:schemeClr val="tx1"/>
              </a:solidFill>
              <a:miter lim="800000"/>
              <a:headEnd/>
              <a:tailEnd/>
            </a:ln>
          </p:spPr>
          <p:txBody>
            <a:bodyPr wrap="none" anchor="ctr"/>
            <a:lstStyle/>
            <a:p>
              <a:pPr algn="ctr" eaLnBrk="0" hangingPunct="0"/>
              <a:endParaRPr lang="en-US"/>
            </a:p>
          </p:txBody>
        </p:sp>
        <p:sp>
          <p:nvSpPr>
            <p:cNvPr id="10250" name="Rectangle 10"/>
            <p:cNvSpPr>
              <a:spLocks noChangeArrowheads="1"/>
            </p:cNvSpPr>
            <p:nvPr/>
          </p:nvSpPr>
          <p:spPr bwMode="auto">
            <a:xfrm>
              <a:off x="192" y="2592"/>
              <a:ext cx="5280" cy="248"/>
            </a:xfrm>
            <a:prstGeom prst="rect">
              <a:avLst/>
            </a:prstGeom>
            <a:noFill/>
            <a:ln w="12700">
              <a:noFill/>
              <a:miter lim="800000"/>
              <a:headEnd/>
              <a:tailEnd/>
            </a:ln>
            <a:effectLst/>
          </p:spPr>
          <p:txBody>
            <a:bodyPr lIns="90488" tIns="44450" rIns="90488" bIns="44450">
              <a:spAutoFit/>
            </a:bodyPr>
            <a:lstStyle/>
            <a:p>
              <a:pPr eaLnBrk="0" hangingPunct="0">
                <a:defRPr/>
              </a:pPr>
              <a:r>
                <a:rPr lang="en-US" sz="2000" i="0" u="sng">
                  <a:solidFill>
                    <a:schemeClr val="tx2"/>
                  </a:solidFill>
                  <a:latin typeface="Arial" pitchFamily="34" charset="0"/>
                </a:rPr>
                <a:t>Task</a:t>
              </a:r>
              <a:r>
                <a:rPr lang="en-US" i="0">
                  <a:latin typeface="Arial" pitchFamily="34" charset="0"/>
                </a:rPr>
                <a:t>      		</a:t>
              </a:r>
              <a:r>
                <a:rPr lang="en-US" sz="2000" i="0">
                  <a:latin typeface="Arial" pitchFamily="34" charset="0"/>
                </a:rPr>
                <a:t>	</a:t>
              </a:r>
              <a:r>
                <a:rPr lang="en-US" sz="2000" i="0" u="sng">
                  <a:latin typeface="Arial" pitchFamily="34" charset="0"/>
                </a:rPr>
                <a:t>Criterion</a:t>
              </a:r>
              <a:r>
                <a:rPr lang="en-US" i="0">
                  <a:latin typeface="Arial" pitchFamily="34" charset="0"/>
                </a:rPr>
                <a:t>                </a:t>
              </a:r>
              <a:r>
                <a:rPr lang="en-US" sz="2000" i="0" u="sng">
                  <a:solidFill>
                    <a:srgbClr val="FF3300"/>
                  </a:solidFill>
                  <a:effectLst>
                    <a:outerShdw blurRad="38100" dist="38100" dir="2700000" algn="tl">
                      <a:srgbClr val="C0C0C0"/>
                    </a:outerShdw>
                  </a:effectLst>
                  <a:latin typeface="Arial" pitchFamily="34" charset="0"/>
                </a:rPr>
                <a:t>Measure</a:t>
              </a:r>
              <a:endParaRPr lang="en-US" i="0" u="sng">
                <a:solidFill>
                  <a:srgbClr val="FF3300"/>
                </a:solidFill>
                <a:effectLst>
                  <a:outerShdw blurRad="38100" dist="38100" dir="2700000" algn="tl">
                    <a:srgbClr val="C0C0C0"/>
                  </a:outerShdw>
                </a:effectLst>
                <a:latin typeface="Arial" pitchFamily="34" charset="0"/>
              </a:endParaRPr>
            </a:p>
          </p:txBody>
        </p:sp>
        <p:sp>
          <p:nvSpPr>
            <p:cNvPr id="21516" name="Rectangle 11"/>
            <p:cNvSpPr>
              <a:spLocks noChangeArrowheads="1"/>
            </p:cNvSpPr>
            <p:nvPr/>
          </p:nvSpPr>
          <p:spPr bwMode="auto">
            <a:xfrm>
              <a:off x="0" y="2880"/>
              <a:ext cx="5520" cy="248"/>
            </a:xfrm>
            <a:prstGeom prst="rect">
              <a:avLst/>
            </a:prstGeom>
            <a:noFill/>
            <a:ln w="12700">
              <a:noFill/>
              <a:miter lim="800000"/>
              <a:headEnd/>
              <a:tailEnd/>
            </a:ln>
          </p:spPr>
          <p:txBody>
            <a:bodyPr lIns="90488" tIns="44450" rIns="90488" bIns="44450">
              <a:spAutoFit/>
            </a:bodyPr>
            <a:lstStyle/>
            <a:p>
              <a:pPr eaLnBrk="0" hangingPunct="0"/>
              <a:r>
                <a:rPr lang="en-US" i="0"/>
                <a:t>NTA 3.2.2 Attack Enemy Land Targets     </a:t>
              </a:r>
              <a:r>
                <a:rPr lang="en-US" sz="2000" i="0"/>
                <a:t>90     Percent of targets destroyed</a:t>
              </a:r>
            </a:p>
          </p:txBody>
        </p:sp>
      </p:grpSp>
      <p:sp>
        <p:nvSpPr>
          <p:cNvPr id="21513" name="Text Box 12"/>
          <p:cNvSpPr txBox="1">
            <a:spLocks noChangeArrowheads="1"/>
          </p:cNvSpPr>
          <p:nvPr/>
        </p:nvSpPr>
        <p:spPr bwMode="auto">
          <a:xfrm>
            <a:off x="1447800" y="1219200"/>
            <a:ext cx="6781800" cy="679450"/>
          </a:xfrm>
          <a:prstGeom prst="rect">
            <a:avLst/>
          </a:prstGeom>
          <a:noFill/>
          <a:ln w="38100">
            <a:solidFill>
              <a:schemeClr val="hlink"/>
            </a:solidFill>
            <a:miter lim="800000"/>
            <a:headEnd/>
            <a:tailEnd/>
          </a:ln>
        </p:spPr>
        <p:txBody>
          <a:bodyPr>
            <a:spAutoFit/>
          </a:bodyPr>
          <a:lstStyle/>
          <a:p>
            <a:pPr algn="ctr">
              <a:spcBef>
                <a:spcPct val="50000"/>
              </a:spcBef>
            </a:pPr>
            <a:r>
              <a:rPr lang="en-US" sz="3600" b="0" i="0">
                <a:solidFill>
                  <a:schemeClr val="tx2"/>
                </a:solidFill>
                <a:latin typeface="Times New Roman" pitchFamily="18" charset="0"/>
              </a:rPr>
              <a:t>Standard = Measure + Criterion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74700" y="400050"/>
            <a:ext cx="7391400" cy="390525"/>
          </a:xfrm>
        </p:spPr>
        <p:txBody>
          <a:bodyPr>
            <a:normAutofit fontScale="90000"/>
          </a:bodyPr>
          <a:lstStyle/>
          <a:p>
            <a:pPr>
              <a:lnSpc>
                <a:spcPct val="80000"/>
              </a:lnSpc>
              <a:defRPr/>
            </a:pPr>
            <a:r>
              <a:rPr lang="en-US" smtClean="0"/>
              <a:t>Standards- Examples</a:t>
            </a:r>
          </a:p>
        </p:txBody>
      </p:sp>
      <p:sp>
        <p:nvSpPr>
          <p:cNvPr id="23555" name="Rectangle 3"/>
          <p:cNvSpPr>
            <a:spLocks noGrp="1" noChangeArrowheads="1"/>
          </p:cNvSpPr>
          <p:nvPr>
            <p:ph idx="1"/>
          </p:nvPr>
        </p:nvSpPr>
        <p:spPr>
          <a:xfrm>
            <a:off x="152400" y="1219200"/>
            <a:ext cx="8991600" cy="5257800"/>
          </a:xfrm>
        </p:spPr>
        <p:txBody>
          <a:bodyPr/>
          <a:lstStyle/>
          <a:p>
            <a:pPr>
              <a:buFontTx/>
              <a:buNone/>
            </a:pPr>
            <a:r>
              <a:rPr lang="en-US" sz="3200" b="0" u="sng" smtClean="0">
                <a:latin typeface="Arial Unicode MS" pitchFamily="34" charset="-128"/>
              </a:rPr>
              <a:t>Criteria</a:t>
            </a:r>
            <a:r>
              <a:rPr lang="en-US" sz="3200" b="0" smtClean="0">
                <a:latin typeface="Arial Unicode MS" pitchFamily="34" charset="-128"/>
              </a:rPr>
              <a:t>			 </a:t>
            </a:r>
            <a:r>
              <a:rPr lang="en-US" sz="3200" b="0" u="sng" smtClean="0">
                <a:latin typeface="Arial Unicode MS" pitchFamily="34" charset="-128"/>
              </a:rPr>
              <a:t>Measure</a:t>
            </a:r>
            <a:endParaRPr lang="en-US" sz="3200" b="0" smtClean="0">
              <a:latin typeface="Arial Unicode MS" pitchFamily="34" charset="-128"/>
              <a:ea typeface="Arial Unicode MS" pitchFamily="34" charset="-128"/>
              <a:cs typeface="Arial Unicode MS" pitchFamily="34" charset="-128"/>
            </a:endParaRPr>
          </a:p>
          <a:p>
            <a:pPr>
              <a:lnSpc>
                <a:spcPct val="120000"/>
              </a:lnSpc>
            </a:pPr>
            <a:r>
              <a:rPr lang="en-US" sz="2000" smtClean="0"/>
              <a:t>Less than 10 (Mins)		Minutes to recover a man overboard</a:t>
            </a:r>
          </a:p>
          <a:p>
            <a:pPr>
              <a:lnSpc>
                <a:spcPct val="120000"/>
              </a:lnSpc>
            </a:pPr>
            <a:r>
              <a:rPr lang="en-US" sz="2000" smtClean="0"/>
              <a:t>30-45 (Seconds)		Seconds between aircraft launches</a:t>
            </a:r>
          </a:p>
          <a:p>
            <a:pPr>
              <a:lnSpc>
                <a:spcPct val="120000"/>
              </a:lnSpc>
            </a:pPr>
            <a:r>
              <a:rPr lang="en-US" sz="2000" smtClean="0"/>
              <a:t>&gt;45 knots			Sustained average speed for 1200 					NM transit</a:t>
            </a:r>
          </a:p>
          <a:p>
            <a:pPr>
              <a:lnSpc>
                <a:spcPct val="120000"/>
              </a:lnSpc>
            </a:pPr>
            <a:r>
              <a:rPr lang="en-US" sz="2000" smtClean="0"/>
              <a:t>&gt;95 (%)	        Percent of planned air operations meet schedule</a:t>
            </a:r>
          </a:p>
          <a:p>
            <a:pPr>
              <a:lnSpc>
                <a:spcPct val="120000"/>
              </a:lnSpc>
            </a:pPr>
            <a:r>
              <a:rPr lang="en-US" sz="2000" smtClean="0"/>
              <a:t>None                      Of ordnance delivered caused collateral damage</a:t>
            </a:r>
          </a:p>
          <a:p>
            <a:pPr>
              <a:lnSpc>
                <a:spcPct val="120000"/>
              </a:lnSpc>
            </a:pPr>
            <a:r>
              <a:rPr lang="en-US" sz="2000" smtClean="0"/>
              <a:t>Yes		        All procedures followed</a:t>
            </a:r>
          </a:p>
        </p:txBody>
      </p:sp>
      <p:sp>
        <p:nvSpPr>
          <p:cNvPr id="23553" name="Slide Number Placeholder 4"/>
          <p:cNvSpPr>
            <a:spLocks noGrp="1"/>
          </p:cNvSpPr>
          <p:nvPr>
            <p:ph type="sldNum" sz="quarter" idx="12"/>
          </p:nvPr>
        </p:nvSpPr>
        <p:spPr/>
        <p:txBody>
          <a:bodyPr/>
          <a:lstStyle/>
          <a:p>
            <a:fld id="{96029959-A925-4D66-86DA-F4340A56F123}" type="slidenum">
              <a:rPr lang="en-US" smtClean="0">
                <a:latin typeface="Arial" charset="0"/>
              </a:rPr>
              <a:pPr/>
              <a:t>7</a:t>
            </a:fld>
            <a:endParaRPr lang="en-US" smtClean="0">
              <a:latin typeface="Arial" charset="0"/>
            </a:endParaRPr>
          </a:p>
        </p:txBody>
      </p:sp>
      <p:sp>
        <p:nvSpPr>
          <p:cNvPr id="12292" name="Text Box 4"/>
          <p:cNvSpPr txBox="1">
            <a:spLocks noChangeArrowheads="1"/>
          </p:cNvSpPr>
          <p:nvPr/>
        </p:nvSpPr>
        <p:spPr bwMode="auto">
          <a:xfrm>
            <a:off x="381000" y="5562600"/>
            <a:ext cx="8534400" cy="641350"/>
          </a:xfrm>
          <a:prstGeom prst="rect">
            <a:avLst/>
          </a:prstGeom>
          <a:noFill/>
          <a:ln w="9525">
            <a:noFill/>
            <a:miter lim="800000"/>
            <a:headEnd/>
            <a:tailEnd/>
          </a:ln>
        </p:spPr>
        <p:txBody>
          <a:bodyPr>
            <a:spAutoFit/>
          </a:bodyPr>
          <a:lstStyle/>
          <a:p>
            <a:pPr algn="ctr" eaLnBrk="0" hangingPunct="0">
              <a:spcBef>
                <a:spcPct val="50000"/>
              </a:spcBef>
            </a:pPr>
            <a:r>
              <a:rPr lang="en-US" sz="3600">
                <a:solidFill>
                  <a:srgbClr val="FF3300"/>
                </a:solidFill>
              </a:rPr>
              <a:t>And Standards drive performance!</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blinds(horizontal)">
                                      <p:cBhvr>
                                        <p:cTn id="7" dur="500"/>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defRPr/>
            </a:pPr>
            <a:r>
              <a:rPr lang="en-US" smtClean="0"/>
              <a:t>Sample “MET”</a:t>
            </a:r>
          </a:p>
        </p:txBody>
      </p:sp>
      <p:sp>
        <p:nvSpPr>
          <p:cNvPr id="25603" name="Rectangle 3"/>
          <p:cNvSpPr>
            <a:spLocks noGrp="1" noChangeArrowheads="1"/>
          </p:cNvSpPr>
          <p:nvPr>
            <p:ph idx="1"/>
          </p:nvPr>
        </p:nvSpPr>
        <p:spPr>
          <a:xfrm>
            <a:off x="228600" y="1219200"/>
            <a:ext cx="8458200" cy="4791075"/>
          </a:xfrm>
        </p:spPr>
        <p:txBody>
          <a:bodyPr/>
          <a:lstStyle/>
          <a:p>
            <a:pPr>
              <a:buFontTx/>
              <a:buNone/>
            </a:pPr>
            <a:r>
              <a:rPr lang="en-US" smtClean="0"/>
              <a:t>Task: NTA 1.1 Move Naval Tactical Forces</a:t>
            </a:r>
          </a:p>
          <a:p>
            <a:pPr>
              <a:buFontTx/>
              <a:buNone/>
            </a:pPr>
            <a:r>
              <a:rPr lang="en-US" smtClean="0"/>
              <a:t>Conditions: </a:t>
            </a:r>
          </a:p>
          <a:p>
            <a:pPr>
              <a:buFontTx/>
              <a:buNone/>
            </a:pPr>
            <a:r>
              <a:rPr lang="en-US" sz="2000" smtClean="0"/>
              <a:t>C.2.1.3 Mission Prep (Partial)  		C 2.1.5.2 Duration (&lt;30 days) </a:t>
            </a:r>
          </a:p>
          <a:p>
            <a:pPr>
              <a:buFontTx/>
              <a:buNone/>
            </a:pPr>
            <a:r>
              <a:rPr lang="en-US" sz="2000" smtClean="0"/>
              <a:t>C 2.1.4.5 Distance (20-150 NM); </a:t>
            </a:r>
          </a:p>
          <a:p>
            <a:pPr>
              <a:buFontTx/>
              <a:buNone/>
            </a:pPr>
            <a:endParaRPr lang="en-US" sz="2000" smtClean="0"/>
          </a:p>
          <a:p>
            <a:pPr>
              <a:buFontTx/>
              <a:buNone/>
            </a:pPr>
            <a:r>
              <a:rPr lang="en-US" smtClean="0"/>
              <a:t>Standards: Measure + </a:t>
            </a:r>
            <a:r>
              <a:rPr lang="en-US" smtClean="0">
                <a:solidFill>
                  <a:srgbClr val="FF0000"/>
                </a:solidFill>
              </a:rPr>
              <a:t>Criteria</a:t>
            </a:r>
            <a:endParaRPr lang="en-US" smtClean="0"/>
          </a:p>
          <a:p>
            <a:pPr>
              <a:buFontTx/>
              <a:buNone/>
            </a:pPr>
            <a:r>
              <a:rPr lang="en-US" sz="2000" smtClean="0">
                <a:solidFill>
                  <a:srgbClr val="FF0000"/>
                </a:solidFill>
              </a:rPr>
              <a:t>&lt; X</a:t>
            </a:r>
            <a:r>
              <a:rPr lang="en-US" sz="2000" smtClean="0"/>
              <a:t> Hours elapsed from notification to commence movement</a:t>
            </a:r>
          </a:p>
          <a:p>
            <a:pPr>
              <a:buFontTx/>
              <a:buNone/>
            </a:pPr>
            <a:r>
              <a:rPr lang="en-US" sz="2000" smtClean="0">
                <a:solidFill>
                  <a:srgbClr val="FF0000"/>
                </a:solidFill>
              </a:rPr>
              <a:t>Y</a:t>
            </a:r>
            <a:r>
              <a:rPr lang="en-US" sz="2000" smtClean="0"/>
              <a:t>/N  Enemy unable to interfere with movement</a:t>
            </a:r>
          </a:p>
          <a:p>
            <a:pPr>
              <a:buFontTx/>
              <a:buNone/>
            </a:pPr>
            <a:r>
              <a:rPr lang="en-US" sz="2000" smtClean="0">
                <a:solidFill>
                  <a:srgbClr val="FF0000"/>
                </a:solidFill>
              </a:rPr>
              <a:t>100</a:t>
            </a:r>
            <a:r>
              <a:rPr lang="en-US" sz="2000" smtClean="0"/>
              <a:t> Percent of units accounted for at POE.</a:t>
            </a:r>
          </a:p>
        </p:txBody>
      </p:sp>
      <p:sp>
        <p:nvSpPr>
          <p:cNvPr id="25601" name="Slide Number Placeholder 4"/>
          <p:cNvSpPr>
            <a:spLocks noGrp="1"/>
          </p:cNvSpPr>
          <p:nvPr>
            <p:ph type="sldNum" sz="quarter" idx="12"/>
          </p:nvPr>
        </p:nvSpPr>
        <p:spPr/>
        <p:txBody>
          <a:bodyPr/>
          <a:lstStyle/>
          <a:p>
            <a:fld id="{092B51F6-F4B7-43D4-ADF7-D2B491CD13A2}" type="slidenum">
              <a:rPr lang="en-US" smtClean="0">
                <a:latin typeface="Arial" charset="0"/>
              </a:rPr>
              <a:pPr/>
              <a:t>8</a:t>
            </a:fld>
            <a:endParaRPr lang="en-US" smtClean="0">
              <a:latin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360488" y="228600"/>
            <a:ext cx="7021512" cy="487363"/>
          </a:xfrm>
        </p:spPr>
        <p:txBody>
          <a:bodyPr>
            <a:normAutofit fontScale="90000"/>
          </a:bodyPr>
          <a:lstStyle/>
          <a:p>
            <a:pPr>
              <a:defRPr/>
            </a:pPr>
            <a:r>
              <a:rPr lang="en-US" smtClean="0"/>
              <a:t>Famous METs from History I</a:t>
            </a:r>
          </a:p>
        </p:txBody>
      </p:sp>
      <p:sp>
        <p:nvSpPr>
          <p:cNvPr id="26627" name="Rectangle 3"/>
          <p:cNvSpPr>
            <a:spLocks noGrp="1" noChangeArrowheads="1"/>
          </p:cNvSpPr>
          <p:nvPr>
            <p:ph idx="1"/>
          </p:nvPr>
        </p:nvSpPr>
        <p:spPr/>
        <p:txBody>
          <a:bodyPr/>
          <a:lstStyle/>
          <a:p>
            <a:r>
              <a:rPr lang="en-US" sz="2000" smtClean="0"/>
              <a:t>“L’attack, L’attack, L’attack” </a:t>
            </a:r>
          </a:p>
          <a:p>
            <a:pPr>
              <a:buFontTx/>
              <a:buNone/>
            </a:pPr>
            <a:r>
              <a:rPr lang="en-US" sz="2000" smtClean="0"/>
              <a:t>Napoleon’s guidance to his generals when he thought, the enemy thought, they had him surrounded.</a:t>
            </a:r>
          </a:p>
          <a:p>
            <a:pPr>
              <a:buFontTx/>
              <a:buNone/>
            </a:pPr>
            <a:r>
              <a:rPr lang="en-US" sz="2000" smtClean="0"/>
              <a:t>Task:  Attack</a:t>
            </a:r>
          </a:p>
          <a:p>
            <a:pPr>
              <a:buFontTx/>
              <a:buNone/>
            </a:pPr>
            <a:r>
              <a:rPr lang="en-US" sz="2000" smtClean="0"/>
              <a:t>Conditions: Enemy has you surrounded, but poses vulnerabilities.</a:t>
            </a:r>
          </a:p>
          <a:p>
            <a:pPr>
              <a:buFontTx/>
              <a:buNone/>
            </a:pPr>
            <a:r>
              <a:rPr lang="en-US" sz="2000" smtClean="0"/>
              <a:t>Standards: (</a:t>
            </a:r>
            <a:r>
              <a:rPr lang="en-US" sz="2000" smtClean="0">
                <a:solidFill>
                  <a:srgbClr val="FF0000"/>
                </a:solidFill>
              </a:rPr>
              <a:t>Criteria</a:t>
            </a:r>
            <a:r>
              <a:rPr lang="en-US" sz="2000" smtClean="0"/>
              <a:t> + Measure)</a:t>
            </a:r>
          </a:p>
          <a:p>
            <a:pPr>
              <a:buFontTx/>
              <a:buNone/>
            </a:pPr>
            <a:r>
              <a:rPr lang="en-US" sz="2000" smtClean="0">
                <a:solidFill>
                  <a:srgbClr val="FF0000"/>
                </a:solidFill>
              </a:rPr>
              <a:t>XX</a:t>
            </a:r>
            <a:r>
              <a:rPr lang="en-US" sz="2000" smtClean="0"/>
              <a:t> 	Hours to sustain attack</a:t>
            </a:r>
          </a:p>
          <a:p>
            <a:pPr>
              <a:buFontTx/>
              <a:buNone/>
            </a:pPr>
            <a:r>
              <a:rPr lang="en-US" sz="2000" smtClean="0">
                <a:solidFill>
                  <a:srgbClr val="FF0000"/>
                </a:solidFill>
              </a:rPr>
              <a:t>&lt; Theirs</a:t>
            </a:r>
            <a:r>
              <a:rPr lang="en-US" sz="2000" smtClean="0"/>
              <a:t>  Own force Casualty rate vs Enemy casualty rate</a:t>
            </a:r>
          </a:p>
          <a:p>
            <a:pPr>
              <a:buFontTx/>
              <a:buNone/>
            </a:pPr>
            <a:r>
              <a:rPr lang="en-US" sz="2000" smtClean="0"/>
              <a:t>An effect based on achievement of the standards:</a:t>
            </a:r>
          </a:p>
          <a:p>
            <a:pPr>
              <a:buFontTx/>
              <a:buNone/>
            </a:pPr>
            <a:r>
              <a:rPr lang="en-US" sz="2000" smtClean="0"/>
              <a:t>	Enemy panics-   This task followed by “L’Pursuit”</a:t>
            </a:r>
          </a:p>
        </p:txBody>
      </p:sp>
      <p:sp>
        <p:nvSpPr>
          <p:cNvPr id="26625" name="Slide Number Placeholder 4"/>
          <p:cNvSpPr>
            <a:spLocks noGrp="1"/>
          </p:cNvSpPr>
          <p:nvPr>
            <p:ph type="sldNum" sz="quarter" idx="12"/>
          </p:nvPr>
        </p:nvSpPr>
        <p:spPr/>
        <p:txBody>
          <a:bodyPr/>
          <a:lstStyle/>
          <a:p>
            <a:fld id="{E29BA26D-7109-4728-B881-C3272192B100}" type="slidenum">
              <a:rPr lang="en-US" smtClean="0">
                <a:latin typeface="Arial" charset="0"/>
              </a:rPr>
              <a:pPr/>
              <a:t>9</a:t>
            </a:fld>
            <a:endParaRPr lang="en-US" smtClean="0">
              <a:latin typeface="Arial" charset="0"/>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1669</TotalTime>
  <Words>781</Words>
  <Application>Microsoft Office PowerPoint</Application>
  <PresentationFormat>On-screen Show (4:3)</PresentationFormat>
  <Paragraphs>153</Paragraphs>
  <Slides>14</Slides>
  <Notes>9</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Famous METs from History</vt:lpstr>
      <vt:lpstr>How Hard are NMETLs?</vt:lpstr>
      <vt:lpstr>How hard are METLs?</vt:lpstr>
      <vt:lpstr>Famous METs from History</vt:lpstr>
      <vt:lpstr>NMETL framework</vt:lpstr>
      <vt:lpstr>STANDARDS, Measures &amp; Criteria</vt:lpstr>
      <vt:lpstr>Standards- Examples</vt:lpstr>
      <vt:lpstr>Sample “MET”</vt:lpstr>
      <vt:lpstr>Famous METs from History I</vt:lpstr>
      <vt:lpstr>Famous METs from History II</vt:lpstr>
      <vt:lpstr>Famous METs from History III</vt:lpstr>
      <vt:lpstr> Famous METs from History</vt:lpstr>
      <vt:lpstr> Famous METs from History</vt:lpstr>
      <vt:lpstr>Slide 14</vt:lpstr>
    </vt:vector>
  </TitlesOfParts>
  <Company>Dynamics Research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Famous METs from History</dc:title>
  <dc:creator>david brown</dc:creator>
  <cp:lastModifiedBy>David.K.Brown</cp:lastModifiedBy>
  <cp:revision>52</cp:revision>
  <dcterms:created xsi:type="dcterms:W3CDTF">2006-04-29T21:35:53Z</dcterms:created>
  <dcterms:modified xsi:type="dcterms:W3CDTF">2012-05-17T20:09:38Z</dcterms:modified>
</cp:coreProperties>
</file>